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59" r:id="rId6"/>
    <p:sldId id="274" r:id="rId7"/>
    <p:sldId id="260" r:id="rId8"/>
    <p:sldId id="261" r:id="rId9"/>
    <p:sldId id="263" r:id="rId10"/>
    <p:sldId id="264" r:id="rId11"/>
    <p:sldId id="262" r:id="rId12"/>
    <p:sldId id="275" r:id="rId13"/>
    <p:sldId id="266" r:id="rId14"/>
    <p:sldId id="273" r:id="rId15"/>
    <p:sldId id="270" r:id="rId16"/>
    <p:sldId id="267" r:id="rId17"/>
    <p:sldId id="271" r:id="rId18"/>
    <p:sldId id="272" r:id="rId19"/>
    <p:sldId id="276" r:id="rId2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970DA5EE-2DB2-423B-B770-E8374B3E42E7}" type="datetimeFigureOut">
              <a:rPr lang="es-CO" smtClean="0"/>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1383555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70DA5EE-2DB2-423B-B770-E8374B3E42E7}" type="datetimeFigureOut">
              <a:rPr lang="es-CO" smtClean="0"/>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1694163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970DA5EE-2DB2-423B-B770-E8374B3E42E7}" type="datetimeFigureOut">
              <a:rPr lang="es-CO" smtClean="0"/>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4183226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970DA5EE-2DB2-423B-B770-E8374B3E42E7}" type="datetimeFigureOut">
              <a:rPr lang="es-CO" smtClean="0"/>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3304485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970DA5EE-2DB2-423B-B770-E8374B3E42E7}" type="datetimeFigureOut">
              <a:rPr lang="es-CO" smtClean="0"/>
              <a:t>26/04/2017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389817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970DA5EE-2DB2-423B-B770-E8374B3E42E7}" type="datetimeFigureOut">
              <a:rPr lang="es-CO" smtClean="0"/>
              <a:t>26/04/2017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582933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70DA5EE-2DB2-423B-B770-E8374B3E42E7}" type="datetimeFigureOut">
              <a:rPr lang="es-CO" smtClean="0"/>
              <a:t>26/04/2017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1247094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70DA5EE-2DB2-423B-B770-E8374B3E42E7}" type="datetimeFigureOut">
              <a:rPr lang="es-CO" smtClean="0"/>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796426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70DA5EE-2DB2-423B-B770-E8374B3E42E7}" type="datetimeFigureOut">
              <a:rPr lang="es-CO" smtClean="0"/>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3848193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70DA5EE-2DB2-423B-B770-E8374B3E42E7}" type="datetimeFigureOut">
              <a:rPr lang="es-CO" smtClean="0"/>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15223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70DA5EE-2DB2-423B-B770-E8374B3E42E7}" type="datetimeFigureOut">
              <a:rPr lang="es-CO" smtClean="0"/>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6AA512-4764-44CE-A91B-A9FF0AF17E2E}" type="slidenum">
              <a:rPr lang="es-CO" smtClean="0"/>
              <a:t>‹Nº›</a:t>
            </a:fld>
            <a:endParaRPr lang="es-CO"/>
          </a:p>
        </p:txBody>
      </p:sp>
    </p:spTree>
    <p:extLst>
      <p:ext uri="{BB962C8B-B14F-4D97-AF65-F5344CB8AC3E}">
        <p14:creationId xmlns:p14="http://schemas.microsoft.com/office/powerpoint/2010/main" val="461499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0DA5EE-2DB2-423B-B770-E8374B3E42E7}" type="datetimeFigureOut">
              <a:rPr lang="es-CO" smtClean="0"/>
              <a:t>26/04/2017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6AA512-4764-44CE-A91B-A9FF0AF17E2E}" type="slidenum">
              <a:rPr lang="es-CO" smtClean="0"/>
              <a:t>‹Nº›</a:t>
            </a:fld>
            <a:endParaRPr lang="es-CO"/>
          </a:p>
        </p:txBody>
      </p:sp>
    </p:spTree>
    <p:extLst>
      <p:ext uri="{BB962C8B-B14F-4D97-AF65-F5344CB8AC3E}">
        <p14:creationId xmlns:p14="http://schemas.microsoft.com/office/powerpoint/2010/main" val="659277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663677"/>
            <a:ext cx="9144000" cy="1696065"/>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0000"/>
          </a:bodyPr>
          <a:lstStyle/>
          <a:p>
            <a:r>
              <a:rPr lang="es-CO" b="1" i="1" dirty="0"/>
              <a:t>SEIS MIL AÑOS DE PECADO, SOLO BIBLIA</a:t>
            </a:r>
          </a:p>
        </p:txBody>
      </p:sp>
      <p:sp>
        <p:nvSpPr>
          <p:cNvPr id="3" name="Subtítulo 2"/>
          <p:cNvSpPr>
            <a:spLocks noGrp="1"/>
          </p:cNvSpPr>
          <p:nvPr>
            <p:ph type="subTitle" idx="1"/>
          </p:nvPr>
        </p:nvSpPr>
        <p:spPr>
          <a:xfrm>
            <a:off x="1524000" y="5471652"/>
            <a:ext cx="9144000" cy="1098755"/>
          </a:xfrm>
        </p:spPr>
        <p:txBody>
          <a:bodyPr>
            <a:normAutofit/>
          </a:bodyPr>
          <a:lstStyle/>
          <a:p>
            <a:r>
              <a:rPr lang="es-CO" sz="4400" b="1" i="1" dirty="0"/>
              <a:t>JUAN 5:39.</a:t>
            </a:r>
          </a:p>
        </p:txBody>
      </p:sp>
      <p:pic>
        <p:nvPicPr>
          <p:cNvPr id="4" name="Imagen 3"/>
          <p:cNvPicPr>
            <a:picLocks noChangeAspect="1"/>
          </p:cNvPicPr>
          <p:nvPr/>
        </p:nvPicPr>
        <p:blipFill>
          <a:blip r:embed="rId2"/>
          <a:stretch>
            <a:fillRect/>
          </a:stretch>
        </p:blipFill>
        <p:spPr>
          <a:xfrm>
            <a:off x="4468761" y="2447924"/>
            <a:ext cx="3377381" cy="2743508"/>
          </a:xfrm>
          <a:prstGeom prst="rect">
            <a:avLst/>
          </a:prstGeom>
        </p:spPr>
      </p:pic>
      <p:sp>
        <p:nvSpPr>
          <p:cNvPr id="5" name="Rectángulo 4"/>
          <p:cNvSpPr/>
          <p:nvPr/>
        </p:nvSpPr>
        <p:spPr>
          <a:xfrm>
            <a:off x="5971526" y="2639962"/>
            <a:ext cx="1470659" cy="369332"/>
          </a:xfrm>
          <a:prstGeom prst="rect">
            <a:avLst/>
          </a:prstGeom>
        </p:spPr>
        <p:txBody>
          <a:bodyPr wrap="none">
            <a:spAutoFit/>
          </a:bodyPr>
          <a:lstStyle/>
          <a:p>
            <a:r>
              <a:rPr lang="es-CO" b="1" dirty="0">
                <a:solidFill>
                  <a:schemeClr val="bg1"/>
                </a:solidFill>
              </a:rPr>
              <a:t>SALMO 25:14</a:t>
            </a:r>
          </a:p>
        </p:txBody>
      </p:sp>
      <p:sp>
        <p:nvSpPr>
          <p:cNvPr id="6" name="Signo menos 5"/>
          <p:cNvSpPr/>
          <p:nvPr/>
        </p:nvSpPr>
        <p:spPr>
          <a:xfrm>
            <a:off x="3347884" y="5729749"/>
            <a:ext cx="5515897" cy="914400"/>
          </a:xfrm>
          <a:prstGeom prst="mathMinus">
            <a:avLst/>
          </a:prstGeom>
          <a:scene3d>
            <a:camera prst="orthographicFront"/>
            <a:lightRig rig="threePt" dir="t"/>
          </a:scene3d>
          <a:sp3d>
            <a:bevelT prst="relaxedInset"/>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141974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30942"/>
            <a:ext cx="10515600" cy="6032090"/>
          </a:xfrm>
          <a:effectLst>
            <a:glow rad="101600">
              <a:schemeClr val="tx1">
                <a:alpha val="60000"/>
              </a:schemeClr>
            </a:glow>
          </a:effectLst>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endParaRPr lang="es-CO" sz="3600" dirty="0"/>
          </a:p>
          <a:p>
            <a:pPr marL="0" indent="0" algn="ctr">
              <a:buNone/>
            </a:pPr>
            <a:r>
              <a:rPr lang="es-CO" sz="3600" dirty="0"/>
              <a:t>En el siguiente tema, titulado, </a:t>
            </a:r>
          </a:p>
          <a:p>
            <a:pPr marL="0" indent="0" algn="ctr">
              <a:buNone/>
            </a:pPr>
            <a:endParaRPr lang="es-CO" sz="3600" dirty="0"/>
          </a:p>
          <a:p>
            <a:pPr marL="0" indent="0" algn="ctr">
              <a:buNone/>
            </a:pPr>
            <a:r>
              <a:rPr lang="es-CO" sz="3600" dirty="0"/>
              <a:t>“</a:t>
            </a:r>
            <a:r>
              <a:rPr lang="es-CO" sz="3600" dirty="0">
                <a:latin typeface="Bodoni MT" panose="02070603080606020203" pitchFamily="18" charset="0"/>
              </a:rPr>
              <a:t>SEIS MIL AÑOS DE PECADO: SOLO BIBLIA</a:t>
            </a:r>
            <a:r>
              <a:rPr lang="es-CO" sz="3600" dirty="0"/>
              <a:t>”, </a:t>
            </a:r>
          </a:p>
          <a:p>
            <a:pPr marL="0" indent="0" algn="ctr">
              <a:buNone/>
            </a:pPr>
            <a:endParaRPr lang="es-CO" sz="3600" dirty="0"/>
          </a:p>
          <a:p>
            <a:pPr marL="0" indent="0" algn="ctr">
              <a:buNone/>
            </a:pPr>
            <a:r>
              <a:rPr lang="es-CO" sz="3600" dirty="0"/>
              <a:t>descubriremos que la Biblia, es riquísima en información sobre el tema de los seis mil años de pecado, desde el principio de la creación, ya que ella es el medio de comunicación entre Dios y los hombres. </a:t>
            </a:r>
          </a:p>
        </p:txBody>
      </p:sp>
    </p:spTree>
    <p:extLst>
      <p:ext uri="{BB962C8B-B14F-4D97-AF65-F5344CB8AC3E}">
        <p14:creationId xmlns:p14="http://schemas.microsoft.com/office/powerpoint/2010/main" val="1271716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9803"/>
            <a:ext cx="10515600" cy="6336971"/>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a:t>“</a:t>
            </a:r>
            <a:r>
              <a:rPr lang="es-CO" sz="3200" b="1" i="1" dirty="0"/>
              <a:t>Escudriñad las Escrituras,…</a:t>
            </a:r>
            <a:r>
              <a:rPr lang="es-CO" dirty="0"/>
              <a:t>” </a:t>
            </a:r>
          </a:p>
          <a:p>
            <a:pPr marL="0" indent="0" algn="ctr">
              <a:buNone/>
            </a:pPr>
            <a:r>
              <a:rPr lang="es-CO" b="1" dirty="0">
                <a:solidFill>
                  <a:srgbClr val="FF0000"/>
                </a:solidFill>
              </a:rPr>
              <a:t>Juan 5:39.</a:t>
            </a:r>
          </a:p>
          <a:p>
            <a:pPr marL="0" indent="0" algn="ctr">
              <a:buNone/>
            </a:pPr>
            <a:r>
              <a:rPr lang="es-CO" dirty="0"/>
              <a:t>Si los judíos las hubiesen escudriñado con los ojos de la fe, hubieran estado preparados para reconocer al Mesías cuando él estuvo entre ellos. Ya que el propósito de las Escrituras es mostrar a Cristo, como el Salvador del mundo. </a:t>
            </a:r>
            <a:r>
              <a:rPr lang="es-CO" dirty="0">
                <a:solidFill>
                  <a:srgbClr val="FF0000"/>
                </a:solidFill>
              </a:rPr>
              <a:t>(Ver Juan 1:10-13).</a:t>
            </a:r>
          </a:p>
          <a:p>
            <a:pPr marL="0" indent="0" algn="ctr">
              <a:buNone/>
            </a:pPr>
            <a:r>
              <a:rPr lang="es-CO" dirty="0"/>
              <a:t>Lo mismo podemos afirmar hoy, si los llamados el “Israel espiritual”, escudriñaran las Sagradas Escrituras con más fe, sabrían más de profecía, y sabrían con plena seguridad los eventos registrados en ella, que apuntan a la proximidad de la 2VC.</a:t>
            </a:r>
          </a:p>
          <a:p>
            <a:pPr marL="0" indent="0" algn="ctr">
              <a:buNone/>
            </a:pPr>
            <a:endParaRPr lang="es-CO" dirty="0"/>
          </a:p>
          <a:p>
            <a:pPr marL="0" indent="0" algn="ctr">
              <a:buNone/>
            </a:pPr>
            <a:r>
              <a:rPr lang="es-CO" b="1" dirty="0"/>
              <a:t>En ella está escrito que: </a:t>
            </a:r>
            <a:r>
              <a:rPr lang="es-CO" dirty="0"/>
              <a:t>“</a:t>
            </a:r>
            <a:r>
              <a:rPr lang="es-CO" sz="3200" b="1" i="1" dirty="0"/>
              <a:t>La comunión íntima de Jehová es con los que lo temen, y a ellos hará conocer su pacto</a:t>
            </a:r>
            <a:r>
              <a:rPr lang="es-CO" i="1" dirty="0"/>
              <a:t>”</a:t>
            </a:r>
          </a:p>
          <a:p>
            <a:pPr marL="0" indent="0" algn="ctr">
              <a:buNone/>
            </a:pPr>
            <a:r>
              <a:rPr lang="es-CO" b="1" dirty="0">
                <a:solidFill>
                  <a:srgbClr val="FF0000"/>
                </a:solidFill>
              </a:rPr>
              <a:t>Salmo 25:14. </a:t>
            </a:r>
          </a:p>
        </p:txBody>
      </p:sp>
    </p:spTree>
    <p:extLst>
      <p:ext uri="{BB962C8B-B14F-4D97-AF65-F5344CB8AC3E}">
        <p14:creationId xmlns:p14="http://schemas.microsoft.com/office/powerpoint/2010/main" val="33783049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4968"/>
            <a:ext cx="10515600" cy="6297561"/>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a:t>Los que “le temen” o sea Los justos, disfrutan de una amistad </a:t>
            </a:r>
            <a:r>
              <a:rPr lang="es-CO" sz="2400" dirty="0"/>
              <a:t>íntima</a:t>
            </a:r>
            <a:r>
              <a:rPr lang="es-CO" dirty="0"/>
              <a:t> con Dios, quien les cuenta sus secretos, así lo afirma </a:t>
            </a:r>
            <a:r>
              <a:rPr lang="es-CO" dirty="0">
                <a:solidFill>
                  <a:srgbClr val="FF0000"/>
                </a:solidFill>
              </a:rPr>
              <a:t>(Prov. 3:32), </a:t>
            </a:r>
            <a:r>
              <a:rPr lang="es-CO" dirty="0"/>
              <a:t>“</a:t>
            </a:r>
            <a:r>
              <a:rPr lang="es-CO" b="1" i="1" dirty="0"/>
              <a:t>Porque Jehová abomina al perverso; </a:t>
            </a:r>
            <a:r>
              <a:rPr lang="es-CO" b="1" i="1" u="sng" dirty="0"/>
              <a:t>su comunión íntima es con los justos</a:t>
            </a:r>
            <a:r>
              <a:rPr lang="es-CO" dirty="0"/>
              <a:t>”.</a:t>
            </a:r>
          </a:p>
          <a:p>
            <a:pPr marL="0" indent="0" algn="ctr">
              <a:buNone/>
            </a:pPr>
            <a:endParaRPr lang="es-CO" dirty="0"/>
          </a:p>
          <a:p>
            <a:pPr marL="0" indent="0" algn="ctr">
              <a:buNone/>
            </a:pPr>
            <a:r>
              <a:rPr lang="es-CO" dirty="0"/>
              <a:t>Comunión íntima. Quiere decir: “intimidad”, “deliberación”, “conversación familiar”.  Por medio de esa “comunión íntima” </a:t>
            </a:r>
            <a:r>
              <a:rPr lang="es-CO" u="sng" dirty="0"/>
              <a:t>Dios se revela en su Palabra</a:t>
            </a:r>
            <a:r>
              <a:rPr lang="es-CO" dirty="0"/>
              <a:t>.</a:t>
            </a:r>
          </a:p>
          <a:p>
            <a:pPr marL="0" indent="0" algn="ctr">
              <a:buNone/>
            </a:pPr>
            <a:r>
              <a:rPr lang="es-CO" dirty="0"/>
              <a:t>Por ejemplo, Abrahán fue el amigo de Dios, y se lo menciona tres veces.  </a:t>
            </a:r>
          </a:p>
          <a:p>
            <a:pPr marL="0" indent="0" algn="ctr">
              <a:buNone/>
            </a:pPr>
            <a:r>
              <a:rPr lang="es-CO" dirty="0">
                <a:solidFill>
                  <a:srgbClr val="FF0000"/>
                </a:solidFill>
              </a:rPr>
              <a:t>(ver 2Cro.20:7; Isa.41:8 y Sant.2:23). </a:t>
            </a:r>
          </a:p>
          <a:p>
            <a:pPr marL="0" indent="0" algn="ctr">
              <a:buNone/>
            </a:pPr>
            <a:endParaRPr lang="es-CO" dirty="0"/>
          </a:p>
          <a:p>
            <a:pPr marL="0" indent="0" algn="ctr">
              <a:buNone/>
            </a:pPr>
            <a:r>
              <a:rPr lang="es-CO" dirty="0"/>
              <a:t>¿Porque fue llamado Abrahán “amigo de Dios”? Porque “</a:t>
            </a:r>
            <a:r>
              <a:rPr lang="es-CO" b="1" i="1" dirty="0"/>
              <a:t>Abrahán le creyó a Dios</a:t>
            </a:r>
            <a:r>
              <a:rPr lang="es-CO" dirty="0"/>
              <a:t>”. Dios dijo: ¿</a:t>
            </a:r>
            <a:r>
              <a:rPr lang="es-CO" b="1" i="1" dirty="0"/>
              <a:t>Encubriré de Abrahán lo que voy a hacer</a:t>
            </a:r>
            <a:r>
              <a:rPr lang="es-CO" dirty="0"/>
              <a:t>? </a:t>
            </a:r>
          </a:p>
          <a:p>
            <a:pPr marL="0" indent="0" algn="ctr">
              <a:buNone/>
            </a:pPr>
            <a:r>
              <a:rPr lang="es-CO" dirty="0">
                <a:solidFill>
                  <a:srgbClr val="FF0000"/>
                </a:solidFill>
              </a:rPr>
              <a:t>Gén18:17.</a:t>
            </a:r>
          </a:p>
          <a:p>
            <a:pPr marL="0" indent="0" algn="ctr">
              <a:buNone/>
            </a:pPr>
            <a:endParaRPr lang="es-CO" dirty="0">
              <a:solidFill>
                <a:schemeClr val="tx1"/>
              </a:solidFill>
            </a:endParaRPr>
          </a:p>
          <a:p>
            <a:pPr marL="0" indent="0" algn="ctr">
              <a:buNone/>
            </a:pPr>
            <a:r>
              <a:rPr lang="es-CO" dirty="0">
                <a:solidFill>
                  <a:schemeClr val="tx1"/>
                </a:solidFill>
              </a:rPr>
              <a:t>A TRAVÉS DE TODOS LOS SIGLOS, DIOS SE HA REVELADO EXCLUSIVAMENTE, A LOS QUE LE CREEN, Y PARA TENER FE NO ES NECESARIO ACUDIR A UNA UNIVERSIDAD. </a:t>
            </a:r>
            <a:r>
              <a:rPr lang="es-CO" dirty="0">
                <a:solidFill>
                  <a:srgbClr val="FF0000"/>
                </a:solidFill>
              </a:rPr>
              <a:t>(Ver Mat.11:25,26;  Hechos. 4:13).</a:t>
            </a:r>
          </a:p>
          <a:p>
            <a:pPr marL="0" indent="0" algn="ctr">
              <a:buNone/>
            </a:pPr>
            <a:endParaRPr lang="es-CO" dirty="0">
              <a:solidFill>
                <a:srgbClr val="FF0000"/>
              </a:solidFill>
            </a:endParaRPr>
          </a:p>
        </p:txBody>
      </p:sp>
    </p:spTree>
    <p:extLst>
      <p:ext uri="{BB962C8B-B14F-4D97-AF65-F5344CB8AC3E}">
        <p14:creationId xmlns:p14="http://schemas.microsoft.com/office/powerpoint/2010/main" val="15031278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wipe(down)">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37419"/>
            <a:ext cx="10515600" cy="5515897"/>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lstStyle/>
          <a:p>
            <a:pPr marL="0" indent="0" algn="ctr">
              <a:buNone/>
            </a:pPr>
            <a:r>
              <a:rPr lang="es-CO" dirty="0"/>
              <a:t>Puesto que Abrahán estaba tan encumbrado en el favor divino y en su comunión con Dios, el Altísimo consideró conveniente darle un conocimiento más íntimo de las obras y procedimientos del Eterno. </a:t>
            </a:r>
          </a:p>
          <a:p>
            <a:pPr marL="0" indent="0" algn="ctr">
              <a:buNone/>
            </a:pPr>
            <a:endParaRPr lang="es-CO" dirty="0"/>
          </a:p>
          <a:p>
            <a:pPr marL="0" indent="0" algn="ctr">
              <a:buNone/>
            </a:pPr>
            <a:r>
              <a:rPr lang="es-CO" dirty="0"/>
              <a:t>De la misma manera ha confiado mensajes a los profetas. Acerca de éstos Dios dice que comparte su consejo, o "secreto", con ellos. </a:t>
            </a:r>
          </a:p>
          <a:p>
            <a:pPr marL="0" indent="0" algn="ctr">
              <a:buNone/>
            </a:pPr>
            <a:r>
              <a:rPr lang="es-CO" dirty="0">
                <a:solidFill>
                  <a:srgbClr val="FF0000"/>
                </a:solidFill>
              </a:rPr>
              <a:t>(Ver Jer.23:18-22; Amo.3:7).</a:t>
            </a:r>
          </a:p>
          <a:p>
            <a:pPr marL="0" indent="0" algn="ctr">
              <a:buNone/>
            </a:pPr>
            <a:endParaRPr lang="es-CO" dirty="0">
              <a:solidFill>
                <a:srgbClr val="FF0000"/>
              </a:solidFill>
            </a:endParaRPr>
          </a:p>
          <a:p>
            <a:pPr marL="0" indent="0" algn="ctr">
              <a:buNone/>
            </a:pPr>
            <a:r>
              <a:rPr lang="es-CO" dirty="0">
                <a:solidFill>
                  <a:srgbClr val="FF0000"/>
                </a:solidFill>
              </a:rPr>
              <a:t> </a:t>
            </a:r>
            <a:r>
              <a:rPr lang="es-CO" dirty="0"/>
              <a:t>Por ende, Nosotros hoy, así como lo hiso Abrahán, aunque no veamos evidencia alguna, debemos </a:t>
            </a:r>
            <a:r>
              <a:rPr lang="es-CO" u="sng" dirty="0"/>
              <a:t>creerle a Dios y a sus profetas.</a:t>
            </a:r>
            <a:r>
              <a:rPr lang="es-CO" dirty="0"/>
              <a:t> </a:t>
            </a:r>
            <a:r>
              <a:rPr lang="es-CO" dirty="0">
                <a:solidFill>
                  <a:srgbClr val="FF0000"/>
                </a:solidFill>
              </a:rPr>
              <a:t>2 Cro.20:20 </a:t>
            </a:r>
            <a:r>
              <a:rPr lang="es-CO" dirty="0"/>
              <a:t>dice:  “</a:t>
            </a:r>
            <a:r>
              <a:rPr lang="es-CO" b="1" i="1" dirty="0"/>
              <a:t>Creed en Jehová, vuestro Dios y estaréis seguros; creed a sus profetas y seréis prosperados</a:t>
            </a:r>
            <a:r>
              <a:rPr lang="es-CO" dirty="0"/>
              <a:t>“.</a:t>
            </a:r>
          </a:p>
        </p:txBody>
      </p:sp>
    </p:spTree>
    <p:extLst>
      <p:ext uri="{BB962C8B-B14F-4D97-AF65-F5344CB8AC3E}">
        <p14:creationId xmlns:p14="http://schemas.microsoft.com/office/powerpoint/2010/main" val="41261478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74950"/>
            <a:ext cx="12192000" cy="6011056"/>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pic>
      <p:sp>
        <p:nvSpPr>
          <p:cNvPr id="2" name="Rectángulo 1"/>
          <p:cNvSpPr/>
          <p:nvPr/>
        </p:nvSpPr>
        <p:spPr>
          <a:xfrm>
            <a:off x="794479" y="5936106"/>
            <a:ext cx="10538084" cy="1200329"/>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dirty="0"/>
              <a:t>Ahora, si la Biblia es </a:t>
            </a:r>
            <a:r>
              <a:rPr lang="es-CO" sz="2400" b="1" dirty="0"/>
              <a:t>INSPIRADA </a:t>
            </a:r>
            <a:r>
              <a:rPr lang="es-CO" sz="2400" dirty="0"/>
              <a:t>por Dios, como lo dice 2 Tim.3:16, fue Él quien reveló esto a Pedro y a Moisés. Y nosotros debemos aceptarlo, sin poner objeciones.</a:t>
            </a:r>
          </a:p>
        </p:txBody>
      </p:sp>
    </p:spTree>
    <p:extLst>
      <p:ext uri="{BB962C8B-B14F-4D97-AF65-F5344CB8AC3E}">
        <p14:creationId xmlns:p14="http://schemas.microsoft.com/office/powerpoint/2010/main" val="30942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32735"/>
            <a:ext cx="10515600" cy="1572701"/>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O" sz="4000" b="1" dirty="0"/>
              <a:t>Seis mil años de pecado, implícitos, en los seis días laborales, establecidos por Dios, </a:t>
            </a:r>
            <a:br>
              <a:rPr lang="es-CO" sz="4000" b="1" dirty="0"/>
            </a:br>
            <a:r>
              <a:rPr lang="es-CO" sz="4000" b="1" dirty="0"/>
              <a:t>y el sábado santificarlo, que representa el milenio</a:t>
            </a:r>
            <a:r>
              <a:rPr lang="es-CO" b="1" dirty="0"/>
              <a:t>. </a:t>
            </a:r>
          </a:p>
        </p:txBody>
      </p:sp>
      <p:sp>
        <p:nvSpPr>
          <p:cNvPr id="3" name="Marcador de contenido 2"/>
          <p:cNvSpPr>
            <a:spLocks noGrp="1"/>
          </p:cNvSpPr>
          <p:nvPr>
            <p:ph idx="1"/>
          </p:nvPr>
        </p:nvSpPr>
        <p:spPr>
          <a:xfrm>
            <a:off x="838200" y="1825624"/>
            <a:ext cx="10515600" cy="4870144"/>
          </a:xfrm>
          <a:effectLst>
            <a:glow rad="101600">
              <a:srgbClr val="C00000">
                <a:alpha val="60000"/>
              </a:srgbClr>
            </a:glow>
          </a:effectLst>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0" indent="0" algn="ctr">
              <a:buNone/>
            </a:pPr>
            <a:r>
              <a:rPr lang="es-CO" sz="3200" b="1" dirty="0">
                <a:solidFill>
                  <a:srgbClr val="FF0000"/>
                </a:solidFill>
              </a:rPr>
              <a:t>Éxodo 20:8-11.</a:t>
            </a:r>
          </a:p>
          <a:p>
            <a:pPr marL="0" indent="0" algn="ctr">
              <a:buNone/>
            </a:pPr>
            <a:r>
              <a:rPr lang="es-CO" dirty="0"/>
              <a:t> "Acuérdate del sábado para santificarlo. 9 </a:t>
            </a:r>
            <a:r>
              <a:rPr lang="es-CO" u="sng" dirty="0"/>
              <a:t>Seis días trabajarás y harás toda tu obra</a:t>
            </a:r>
            <a:r>
              <a:rPr lang="es-CO" dirty="0"/>
              <a:t>, 10 pero el séptimo día es de reposo para Jehová, tu Dios; no hagas en él obra alguna, tú, ni tu hijo, ni tu hija, ni tu siervo, ni tu criada, ni tu bestia, ni el extranjero que está dentro de tus puertas, 11 </a:t>
            </a:r>
            <a:r>
              <a:rPr lang="es-CO" u="sng" dirty="0"/>
              <a:t>porque en seis días hizo Jehová los cielos y la tierra, el mar, y todas las cosas que en ellos hay</a:t>
            </a:r>
            <a:r>
              <a:rPr lang="es-CO" dirty="0"/>
              <a:t>, y reposó en el séptimo día; por tanto, Jehová bendijo el sábado y lo santificó”</a:t>
            </a:r>
          </a:p>
          <a:p>
            <a:pPr marL="0" indent="0" algn="ctr">
              <a:buNone/>
            </a:pPr>
            <a:r>
              <a:rPr lang="es-CO" dirty="0"/>
              <a:t>Note que, claramente aquí Dios habla que esta disposición de “santificar el sábado, y trabajar seis días”, fue establecida, no en el Sinaí, sino desde la creación, 2.500 años antes. Ahora dice a su pueblo: “Acuérdate, </a:t>
            </a:r>
            <a:r>
              <a:rPr lang="es-CO" b="1" dirty="0"/>
              <a:t>Seis días para trabajar y el Sábado para santificarlo</a:t>
            </a:r>
            <a:r>
              <a:rPr lang="es-CO" dirty="0"/>
              <a:t>”.  </a:t>
            </a:r>
          </a:p>
          <a:p>
            <a:pPr marL="0" indent="0" algn="ctr">
              <a:buNone/>
            </a:pPr>
            <a:r>
              <a:rPr lang="es-CO" dirty="0"/>
              <a:t>Lo que Dios está diciendo aquí es que desde la creación, antes del pecado, Dios usando de su Omnisapiencia, determinó que Satanás tendría 6.000 años para desarrollar su supuesto mejor gobierno, un día=mil años, seis días = seis mil años. Por tanto, el pueblo de Dios debía dedicar estos seis días para trabajar, y obedecer a Dios. Por eso les dice: “acuérdate”.  </a:t>
            </a:r>
          </a:p>
        </p:txBody>
      </p:sp>
    </p:spTree>
    <p:extLst>
      <p:ext uri="{BB962C8B-B14F-4D97-AF65-F5344CB8AC3E}">
        <p14:creationId xmlns:p14="http://schemas.microsoft.com/office/powerpoint/2010/main" val="418282497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pPr algn="ctr"/>
            <a:r>
              <a:rPr lang="es-CO" sz="3200" b="1" i="1" dirty="0"/>
              <a:t>Seis mil años de pecado, implícitos, en los seis años en que debían trabajar, y dejar descansar la tierra, el séptimo año, Que representa el milenio. </a:t>
            </a:r>
          </a:p>
        </p:txBody>
      </p:sp>
      <p:sp>
        <p:nvSpPr>
          <p:cNvPr id="3" name="Marcador de contenido 2"/>
          <p:cNvSpPr>
            <a:spLocks noGrp="1"/>
          </p:cNvSpPr>
          <p:nvPr>
            <p:ph idx="1"/>
          </p:nvPr>
        </p:nvSpPr>
        <p:spPr>
          <a:xfrm>
            <a:off x="838200" y="1825624"/>
            <a:ext cx="10515600" cy="4796401"/>
          </a:xfrm>
          <a:effectLst>
            <a:glow rad="101600">
              <a:schemeClr val="tx1">
                <a:alpha val="60000"/>
              </a:schemeClr>
            </a:glow>
          </a:effectLst>
        </p:spPr>
        <p:style>
          <a:lnRef idx="1">
            <a:schemeClr val="accent3"/>
          </a:lnRef>
          <a:fillRef idx="2">
            <a:schemeClr val="accent3"/>
          </a:fillRef>
          <a:effectRef idx="1">
            <a:schemeClr val="accent3"/>
          </a:effectRef>
          <a:fontRef idx="minor">
            <a:schemeClr val="dk1"/>
          </a:fontRef>
        </p:style>
        <p:txBody>
          <a:bodyPr/>
          <a:lstStyle/>
          <a:p>
            <a:pPr marL="0" indent="0" algn="ctr">
              <a:buNone/>
            </a:pPr>
            <a:r>
              <a:rPr lang="es-CO" dirty="0">
                <a:solidFill>
                  <a:srgbClr val="FF0000"/>
                </a:solidFill>
              </a:rPr>
              <a:t>Levítico 25:3,4. </a:t>
            </a:r>
          </a:p>
          <a:p>
            <a:pPr marL="0" indent="0" algn="ctr">
              <a:buNone/>
            </a:pPr>
            <a:r>
              <a:rPr lang="es-CO" dirty="0"/>
              <a:t>“</a:t>
            </a:r>
            <a:r>
              <a:rPr lang="es-CO" b="1" i="1" dirty="0"/>
              <a:t>Seis años sembrarás tu tierra, seis años podarás tu viña y recogerás sus frutos. 4 Pero el séptimo año la tierra tendrá descanso, reposo para Jehová; no sembrarás tu tierra ni podarás tu viña</a:t>
            </a:r>
            <a:r>
              <a:rPr lang="es-CO" dirty="0"/>
              <a:t>”</a:t>
            </a:r>
          </a:p>
          <a:p>
            <a:pPr marL="0" indent="0" algn="ctr">
              <a:buNone/>
            </a:pPr>
            <a:r>
              <a:rPr lang="es-CO" dirty="0"/>
              <a:t>Note que Dios está hablando aquí en tiempo presente y futuro. Cada día representa un año, y mil años. Cuando se cumplían los seis años, por orden de Dios tenían que dejar descansar la tierra, pero cuando se cumplan los 6.000 años de pecado, forzosamente tendrán que dejar descansar la tierra, ya que con la 2VC, todos los impíos morirán, mientras que los santos serán llevados al cielo, a disfrutar del sábado, un milenio, y la tierra tendrá descanso.</a:t>
            </a:r>
          </a:p>
          <a:p>
            <a:pPr marL="0" indent="0" algn="ctr">
              <a:buNone/>
            </a:pPr>
            <a:endParaRPr lang="es-CO" dirty="0"/>
          </a:p>
        </p:txBody>
      </p:sp>
    </p:spTree>
    <p:extLst>
      <p:ext uri="{BB962C8B-B14F-4D97-AF65-F5344CB8AC3E}">
        <p14:creationId xmlns:p14="http://schemas.microsoft.com/office/powerpoint/2010/main" val="15773806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lstStyle/>
          <a:p>
            <a:pPr algn="ctr"/>
            <a:r>
              <a:rPr lang="es-CO" dirty="0"/>
              <a:t>Satanás, el usurpador, gobierna este mundo durante seis años = seis mil años.</a:t>
            </a:r>
          </a:p>
        </p:txBody>
      </p:sp>
      <p:sp>
        <p:nvSpPr>
          <p:cNvPr id="3" name="Marcador de contenido 2"/>
          <p:cNvSpPr>
            <a:spLocks noGrp="1"/>
          </p:cNvSpPr>
          <p:nvPr>
            <p:ph idx="1"/>
          </p:nvPr>
        </p:nvSpPr>
        <p:spPr>
          <a:xfrm>
            <a:off x="838200" y="1825625"/>
            <a:ext cx="10515600" cy="4840646"/>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3000" b="1" dirty="0">
                <a:solidFill>
                  <a:srgbClr val="FF0000"/>
                </a:solidFill>
              </a:rPr>
              <a:t>2 Reyes 11: 1-3.</a:t>
            </a:r>
          </a:p>
          <a:p>
            <a:pPr marL="0" indent="0" algn="ctr">
              <a:buNone/>
            </a:pPr>
            <a:r>
              <a:rPr lang="es-CO" dirty="0"/>
              <a:t> </a:t>
            </a:r>
            <a:r>
              <a:rPr lang="es-CO" b="1" i="1" dirty="0"/>
              <a:t>Cuando Atalía, madre de Ocozías, vio que su hijo había muerto, se levantó y destruyó toda la descendencia real. 2 Pero Josaba, hija del rey Joram, hermana de Ocozías, tomó a Joás hijo de Ocozías y lo sacó furtivamente de entre los hijos del rey a quienes estaban matando, y junto con su nodriza lo ocultó de Atalía en el dormitorio (del templo), y de esta forma no lo mataron. 3 </a:t>
            </a:r>
            <a:r>
              <a:rPr lang="es-CO" b="1" i="1" u="sng" dirty="0"/>
              <a:t>Seis años estuvo escondido con ella en la casa de Jehová, mientras Atalía reinaba sobre el país.</a:t>
            </a:r>
          </a:p>
          <a:p>
            <a:pPr marL="0" indent="0" algn="ctr">
              <a:buNone/>
            </a:pPr>
            <a:r>
              <a:rPr lang="es-CO" b="1" i="1" dirty="0"/>
              <a:t> 4 Pero al séptimo año envió a llamar Joiada a los jefes de centena, capitanes y gente de la guardia, los metió consigo en la casa de Jehová. Hizo con ellos una alianza bajo juramento en la casa de Jehová, y les mostró al hijo del rey. </a:t>
            </a:r>
          </a:p>
          <a:p>
            <a:pPr marL="0" indent="0" algn="ctr">
              <a:buNone/>
            </a:pPr>
            <a:endParaRPr lang="es-CO" b="1" i="1" dirty="0"/>
          </a:p>
        </p:txBody>
      </p:sp>
    </p:spTree>
    <p:extLst>
      <p:ext uri="{BB962C8B-B14F-4D97-AF65-F5344CB8AC3E}">
        <p14:creationId xmlns:p14="http://schemas.microsoft.com/office/powerpoint/2010/main" val="2281184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1445"/>
            <a:ext cx="10515600" cy="5675518"/>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lstStyle/>
          <a:p>
            <a:pPr marL="0" indent="0" algn="ctr">
              <a:buNone/>
            </a:pPr>
            <a:endParaRPr lang="es-CO" dirty="0"/>
          </a:p>
          <a:p>
            <a:pPr marL="0" indent="0" algn="ctr">
              <a:buNone/>
            </a:pPr>
            <a:r>
              <a:rPr lang="es-CO" dirty="0"/>
              <a:t>Atalía, quien en este caso representa a Satanás, es la usurpadora del trono, y esta reinando en el mundo por espacio de seis años, = 6 mil años, sin tener derecho real al trono, ya que este le fue asignado a Adán, pero que por engaño se lo arrebató. </a:t>
            </a:r>
            <a:r>
              <a:rPr lang="es-CO" dirty="0">
                <a:solidFill>
                  <a:srgbClr val="FF0000"/>
                </a:solidFill>
              </a:rPr>
              <a:t>(Ver Génesis 1:28).</a:t>
            </a:r>
          </a:p>
          <a:p>
            <a:pPr marL="0" indent="0" algn="ctr">
              <a:buNone/>
            </a:pPr>
            <a:endParaRPr lang="es-CO" dirty="0">
              <a:solidFill>
                <a:srgbClr val="FF0000"/>
              </a:solidFill>
            </a:endParaRPr>
          </a:p>
          <a:p>
            <a:pPr marL="0" indent="0" algn="ctr">
              <a:buNone/>
            </a:pPr>
            <a:r>
              <a:rPr lang="es-CO" dirty="0"/>
              <a:t>Mientras que el hijo del rey, Joás, quien en este caso representa a Cristo, como el legitimo Heredero del trono, está escondido por espacio de seis años =seis mil años, en la casa de Dios, el cielo, pero a semejanza de Joas, el séptimo año será revelado con todo su poder como legitimo Rey, y heredero del trono. </a:t>
            </a:r>
            <a:r>
              <a:rPr lang="es-CO" dirty="0">
                <a:solidFill>
                  <a:srgbClr val="FF0000"/>
                </a:solidFill>
              </a:rPr>
              <a:t>(Ver Mat. 24:30).</a:t>
            </a:r>
          </a:p>
        </p:txBody>
      </p:sp>
    </p:spTree>
    <p:extLst>
      <p:ext uri="{BB962C8B-B14F-4D97-AF65-F5344CB8AC3E}">
        <p14:creationId xmlns:p14="http://schemas.microsoft.com/office/powerpoint/2010/main" val="583268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algn="ctr"/>
            <a:r>
              <a:rPr lang="es-CO" b="1" i="1" dirty="0"/>
              <a:t>Jesús se transfigura seis días después, delante de algunos discípulos </a:t>
            </a:r>
          </a:p>
        </p:txBody>
      </p:sp>
      <p:sp>
        <p:nvSpPr>
          <p:cNvPr id="3" name="Marcador de contenido 2"/>
          <p:cNvSpPr>
            <a:spLocks noGrp="1"/>
          </p:cNvSpPr>
          <p:nvPr>
            <p:ph idx="1"/>
          </p:nvPr>
        </p:nvSpPr>
        <p:spPr>
          <a:xfrm>
            <a:off x="838200" y="1825625"/>
            <a:ext cx="10515600" cy="484064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pPr marL="0" indent="0" algn="ctr">
              <a:buNone/>
            </a:pPr>
            <a:r>
              <a:rPr lang="es-CO" b="1" dirty="0">
                <a:solidFill>
                  <a:srgbClr val="FF0000"/>
                </a:solidFill>
              </a:rPr>
              <a:t>Mat.17:1,2.</a:t>
            </a:r>
          </a:p>
          <a:p>
            <a:pPr marL="0" indent="0" algn="ctr">
              <a:buNone/>
            </a:pPr>
            <a:r>
              <a:rPr lang="es-CO" dirty="0"/>
              <a:t> “</a:t>
            </a:r>
            <a:r>
              <a:rPr lang="es-CO" b="1" i="1" dirty="0"/>
              <a:t>Seis días después, Jesús tomó a Pedro, a Jacobo y a su hermano Juan, y los llevó aparte a un monte alto. 2 Allí se transfiguró delante de ellos, y resplandeció su rostro como el sol, y sus vestidos se hicieron blancos como la luz</a:t>
            </a:r>
            <a:r>
              <a:rPr lang="es-CO" dirty="0"/>
              <a:t>”</a:t>
            </a:r>
          </a:p>
          <a:p>
            <a:pPr marL="0" indent="0" algn="ctr">
              <a:buNone/>
            </a:pPr>
            <a:endParaRPr lang="es-CO" dirty="0"/>
          </a:p>
          <a:p>
            <a:pPr marL="0" indent="0" algn="ctr">
              <a:buNone/>
            </a:pPr>
            <a:r>
              <a:rPr lang="es-CO" dirty="0"/>
              <a:t>Los seis días literales que aparecen aquí, representan seis mil años, literales, desde el primer pecado cometido en el Edén. Luego de los cuales, Cristo, vendrá del cielo lleno de gloria y majestad para recompensar a cada uno conforme haya sido su obra. </a:t>
            </a:r>
            <a:r>
              <a:rPr lang="es-CO" dirty="0">
                <a:solidFill>
                  <a:srgbClr val="FF0000"/>
                </a:solidFill>
              </a:rPr>
              <a:t>(Ver Ap.22:12).</a:t>
            </a:r>
          </a:p>
        </p:txBody>
      </p:sp>
    </p:spTree>
    <p:extLst>
      <p:ext uri="{BB962C8B-B14F-4D97-AF65-F5344CB8AC3E}">
        <p14:creationId xmlns:p14="http://schemas.microsoft.com/office/powerpoint/2010/main" val="37715173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b="1" i="1" dirty="0"/>
              <a:t>La pregunta es: ¿Dónde aparece el séptimo milenio, sábado, En la Biblia?</a:t>
            </a:r>
          </a:p>
        </p:txBody>
      </p:sp>
      <p:sp>
        <p:nvSpPr>
          <p:cNvPr id="3" name="Marcador de contenido 2"/>
          <p:cNvSpPr>
            <a:spLocks noGrp="1"/>
          </p:cNvSpPr>
          <p:nvPr>
            <p:ph idx="1"/>
          </p:nvPr>
        </p:nvSpPr>
        <p:spPr>
          <a:xfrm>
            <a:off x="838200" y="1825624"/>
            <a:ext cx="10515600" cy="4740067"/>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CO" sz="4000" dirty="0"/>
              <a:t>“</a:t>
            </a:r>
            <a:r>
              <a:rPr lang="es-CO" sz="4000" b="1" i="1" dirty="0"/>
              <a:t>Pero los otros muertos no volvieron a vivir hasta que se cumplieron mil años. Esta es la primera resurrección</a:t>
            </a:r>
            <a:r>
              <a:rPr lang="es-CO" sz="4000" dirty="0"/>
              <a:t>”.</a:t>
            </a:r>
          </a:p>
          <a:p>
            <a:pPr marL="0" indent="0" algn="ctr">
              <a:buNone/>
            </a:pPr>
            <a:r>
              <a:rPr lang="es-CO" sz="4000" dirty="0">
                <a:solidFill>
                  <a:srgbClr val="FF0000"/>
                </a:solidFill>
              </a:rPr>
              <a:t>(Ap.20:5).</a:t>
            </a:r>
          </a:p>
          <a:p>
            <a:pPr marL="0" indent="0">
              <a:buNone/>
            </a:pPr>
            <a:endParaRPr lang="es-CO" sz="4000" dirty="0"/>
          </a:p>
          <a:p>
            <a:pPr marL="0" indent="0" algn="ctr">
              <a:buNone/>
            </a:pPr>
            <a:r>
              <a:rPr lang="es-CO" sz="3500" dirty="0"/>
              <a:t>EL  TEXTO MENCIONADO NOS DA A ENTENDER QUE EL SÁBADO, ES EL SÉPTIMO MILENIO, Y REPRESENTA </a:t>
            </a:r>
            <a:r>
              <a:rPr lang="es-CO" sz="3500" b="1" dirty="0"/>
              <a:t>MIL AÑOS DE REPOSO EN EL CIELO. </a:t>
            </a:r>
          </a:p>
          <a:p>
            <a:pPr marL="0" indent="0" algn="ctr">
              <a:buNone/>
            </a:pPr>
            <a:r>
              <a:rPr lang="es-CO" sz="4000" dirty="0"/>
              <a:t>SOLO BILIBIA. </a:t>
            </a:r>
          </a:p>
          <a:p>
            <a:endParaRPr lang="es-CO" dirty="0"/>
          </a:p>
        </p:txBody>
      </p:sp>
    </p:spTree>
    <p:extLst>
      <p:ext uri="{BB962C8B-B14F-4D97-AF65-F5344CB8AC3E}">
        <p14:creationId xmlns:p14="http://schemas.microsoft.com/office/powerpoint/2010/main" val="3731395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16193"/>
            <a:ext cx="10515600" cy="6002593"/>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pPr marL="0" indent="0" algn="ctr">
              <a:buNone/>
            </a:pPr>
            <a:r>
              <a:rPr lang="es-CO" b="1" dirty="0"/>
              <a:t>¿Como hacemos para saber cuando comienza el séptimo milenio?</a:t>
            </a:r>
          </a:p>
          <a:p>
            <a:pPr marL="0" indent="0" algn="ctr">
              <a:buNone/>
            </a:pPr>
            <a:endParaRPr lang="es-CO" dirty="0"/>
          </a:p>
          <a:p>
            <a:pPr marL="0" indent="0" algn="ctr">
              <a:buNone/>
            </a:pPr>
            <a:r>
              <a:rPr lang="es-CO" b="1" dirty="0">
                <a:solidFill>
                  <a:srgbClr val="FF0000"/>
                </a:solidFill>
              </a:rPr>
              <a:t>1 Tes.4:16 </a:t>
            </a:r>
            <a:r>
              <a:rPr lang="es-CO" dirty="0"/>
              <a:t>dice: </a:t>
            </a:r>
          </a:p>
          <a:p>
            <a:pPr marL="0" indent="0" algn="ctr">
              <a:buNone/>
            </a:pPr>
            <a:r>
              <a:rPr lang="es-CO" dirty="0"/>
              <a:t>“</a:t>
            </a:r>
            <a:r>
              <a:rPr lang="es-CO" b="1" i="1" dirty="0"/>
              <a:t>El Señor mismo, con voz de mando, con voz de arcángel y con trompeta de Dios, descenderá del cielo. Entonces, los muertos en Cristo resucitarán primero</a:t>
            </a:r>
            <a:r>
              <a:rPr lang="es-CO" dirty="0"/>
              <a:t>”</a:t>
            </a:r>
          </a:p>
          <a:p>
            <a:pPr marL="0" indent="0" algn="ctr">
              <a:buNone/>
            </a:pPr>
            <a:endParaRPr lang="es-CO" dirty="0"/>
          </a:p>
          <a:p>
            <a:pPr marL="0" indent="0" algn="ctr">
              <a:buNone/>
            </a:pPr>
            <a:r>
              <a:rPr lang="es-CO" dirty="0"/>
              <a:t>Según la Biblia, el séptimo milenio comienza cuando Cristo regrese por segunda ves, revestido de gloria y majestad. “</a:t>
            </a:r>
            <a:r>
              <a:rPr lang="es-CO" u="sng" dirty="0"/>
              <a:t>SEIS DÍAS DESPUÉS”  =seis mil años</a:t>
            </a:r>
            <a:r>
              <a:rPr lang="es-CO" dirty="0"/>
              <a:t>, después de realizado el primer sacrificio en el Edén, cuando resucite a los muertos en Cristo. Y terminan mil años después, con la resurrección de los impíos, para el juicio final. </a:t>
            </a:r>
            <a:r>
              <a:rPr lang="es-CO" dirty="0">
                <a:solidFill>
                  <a:srgbClr val="FF0000"/>
                </a:solidFill>
              </a:rPr>
              <a:t>(Ver Ap.20:5-10).</a:t>
            </a:r>
          </a:p>
          <a:p>
            <a:pPr marL="0" indent="0" algn="ctr">
              <a:buNone/>
            </a:pPr>
            <a:r>
              <a:rPr lang="es-CO" b="1" u="sng" dirty="0"/>
              <a:t>Solo Biblia</a:t>
            </a:r>
            <a:r>
              <a:rPr lang="es-CO" dirty="0"/>
              <a:t>.</a:t>
            </a:r>
          </a:p>
        </p:txBody>
      </p:sp>
    </p:spTree>
    <p:extLst>
      <p:ext uri="{BB962C8B-B14F-4D97-AF65-F5344CB8AC3E}">
        <p14:creationId xmlns:p14="http://schemas.microsoft.com/office/powerpoint/2010/main" val="21933923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625907"/>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pPr algn="ctr"/>
            <a:r>
              <a:rPr lang="es-CO" sz="3600" b="1" dirty="0"/>
              <a:t>TRES EVENTOS QUE SEÑALAN EL COMIENZO Y EL FINAL DE LOS 6.000 AÑOS DE PECADO: </a:t>
            </a:r>
            <a:br>
              <a:rPr lang="es-CO" sz="3600" b="1" dirty="0"/>
            </a:br>
            <a:r>
              <a:rPr lang="es-CO" sz="3600" b="1" dirty="0"/>
              <a:t>SOLO BIBLIA. </a:t>
            </a:r>
          </a:p>
        </p:txBody>
      </p:sp>
      <p:pic>
        <p:nvPicPr>
          <p:cNvPr id="6" name="Imagen 5"/>
          <p:cNvPicPr>
            <a:picLocks noChangeAspect="1"/>
          </p:cNvPicPr>
          <p:nvPr/>
        </p:nvPicPr>
        <p:blipFill>
          <a:blip r:embed="rId2"/>
          <a:stretch>
            <a:fillRect/>
          </a:stretch>
        </p:blipFill>
        <p:spPr>
          <a:xfrm>
            <a:off x="838199" y="5338916"/>
            <a:ext cx="2000251" cy="1334267"/>
          </a:xfrm>
          <a:prstGeom prst="rect">
            <a:avLst/>
          </a:prstGeom>
        </p:spPr>
      </p:pic>
      <p:pic>
        <p:nvPicPr>
          <p:cNvPr id="7" name="Imagen 6"/>
          <p:cNvPicPr>
            <a:picLocks noChangeAspect="1"/>
          </p:cNvPicPr>
          <p:nvPr/>
        </p:nvPicPr>
        <p:blipFill>
          <a:blip r:embed="rId3"/>
          <a:stretch>
            <a:fillRect/>
          </a:stretch>
        </p:blipFill>
        <p:spPr>
          <a:xfrm>
            <a:off x="838200" y="2139285"/>
            <a:ext cx="2000250" cy="1429826"/>
          </a:xfrm>
          <a:prstGeom prst="rect">
            <a:avLst/>
          </a:prstGeom>
        </p:spPr>
      </p:pic>
      <p:pic>
        <p:nvPicPr>
          <p:cNvPr id="8" name="Imagen 7"/>
          <p:cNvPicPr>
            <a:picLocks noChangeAspect="1"/>
          </p:cNvPicPr>
          <p:nvPr/>
        </p:nvPicPr>
        <p:blipFill>
          <a:blip r:embed="rId4"/>
          <a:stretch>
            <a:fillRect/>
          </a:stretch>
        </p:blipFill>
        <p:spPr>
          <a:xfrm>
            <a:off x="838199" y="3717364"/>
            <a:ext cx="2000251" cy="1450102"/>
          </a:xfrm>
          <a:prstGeom prst="rect">
            <a:avLst/>
          </a:prstGeom>
        </p:spPr>
      </p:pic>
      <p:pic>
        <p:nvPicPr>
          <p:cNvPr id="9" name="Imagen 8"/>
          <p:cNvPicPr>
            <a:picLocks noChangeAspect="1"/>
          </p:cNvPicPr>
          <p:nvPr/>
        </p:nvPicPr>
        <p:blipFill>
          <a:blip r:embed="rId5"/>
          <a:stretch>
            <a:fillRect/>
          </a:stretch>
        </p:blipFill>
        <p:spPr>
          <a:xfrm>
            <a:off x="8509818" y="3717364"/>
            <a:ext cx="1944329" cy="1450102"/>
          </a:xfrm>
          <a:prstGeom prst="rect">
            <a:avLst/>
          </a:prstGeom>
        </p:spPr>
      </p:pic>
      <p:pic>
        <p:nvPicPr>
          <p:cNvPr id="10" name="Imagen 9"/>
          <p:cNvPicPr>
            <a:picLocks noChangeAspect="1"/>
          </p:cNvPicPr>
          <p:nvPr/>
        </p:nvPicPr>
        <p:blipFill>
          <a:blip r:embed="rId6"/>
          <a:stretch>
            <a:fillRect/>
          </a:stretch>
        </p:blipFill>
        <p:spPr>
          <a:xfrm>
            <a:off x="8495071" y="2129147"/>
            <a:ext cx="1959076" cy="1450102"/>
          </a:xfrm>
          <a:prstGeom prst="rect">
            <a:avLst/>
          </a:prstGeom>
        </p:spPr>
      </p:pic>
      <p:pic>
        <p:nvPicPr>
          <p:cNvPr id="12" name="Imagen 11"/>
          <p:cNvPicPr>
            <a:picLocks noChangeAspect="1"/>
          </p:cNvPicPr>
          <p:nvPr/>
        </p:nvPicPr>
        <p:blipFill>
          <a:blip r:embed="rId7"/>
          <a:stretch>
            <a:fillRect/>
          </a:stretch>
        </p:blipFill>
        <p:spPr>
          <a:xfrm>
            <a:off x="8509818" y="5382777"/>
            <a:ext cx="1944329" cy="1334267"/>
          </a:xfrm>
          <a:prstGeom prst="rect">
            <a:avLst/>
          </a:prstGeom>
        </p:spPr>
      </p:pic>
      <p:sp>
        <p:nvSpPr>
          <p:cNvPr id="3" name="Flecha: a la derecha 2"/>
          <p:cNvSpPr/>
          <p:nvPr/>
        </p:nvSpPr>
        <p:spPr>
          <a:xfrm>
            <a:off x="3038168" y="2244518"/>
            <a:ext cx="5456903" cy="1344869"/>
          </a:xfrm>
          <a:prstGeom prst="rightArrow">
            <a:avLst/>
          </a:prstGeom>
        </p:spPr>
        <p:style>
          <a:lnRef idx="1">
            <a:schemeClr val="dk1"/>
          </a:lnRef>
          <a:fillRef idx="3">
            <a:schemeClr val="dk1"/>
          </a:fillRef>
          <a:effectRef idx="2">
            <a:schemeClr val="dk1"/>
          </a:effectRef>
          <a:fontRef idx="minor">
            <a:schemeClr val="lt1"/>
          </a:fontRef>
        </p:style>
        <p:txBody>
          <a:bodyPr rtlCol="0" anchor="ctr"/>
          <a:lstStyle/>
          <a:p>
            <a:pPr algn="ctr"/>
            <a:r>
              <a:rPr lang="es-CO" b="1" dirty="0"/>
              <a:t>Desde que se cometió el primer pecado, hasta que Satanás es encadenado, transcurren 6.000 años. </a:t>
            </a:r>
          </a:p>
        </p:txBody>
      </p:sp>
      <p:sp>
        <p:nvSpPr>
          <p:cNvPr id="4" name="Rectángulo 3"/>
          <p:cNvSpPr/>
          <p:nvPr/>
        </p:nvSpPr>
        <p:spPr>
          <a:xfrm>
            <a:off x="10454147" y="2392533"/>
            <a:ext cx="882445" cy="923330"/>
          </a:xfrm>
          <a:prstGeom prst="rect">
            <a:avLst/>
          </a:prstGeom>
        </p:spPr>
        <p:txBody>
          <a:bodyPr wrap="square">
            <a:spAutoFit/>
          </a:bodyPr>
          <a:lstStyle/>
          <a:p>
            <a:pPr algn="ctr"/>
            <a:r>
              <a:rPr lang="es-CO" b="1" dirty="0"/>
              <a:t>Ver Ap.20:1-3.</a:t>
            </a:r>
          </a:p>
        </p:txBody>
      </p:sp>
      <p:sp>
        <p:nvSpPr>
          <p:cNvPr id="5" name="Flecha: a la derecha 4"/>
          <p:cNvSpPr/>
          <p:nvPr/>
        </p:nvSpPr>
        <p:spPr>
          <a:xfrm>
            <a:off x="3038168" y="3207895"/>
            <a:ext cx="5456903" cy="2578308"/>
          </a:xfrm>
          <a:prstGeom prst="rightArrow">
            <a:avLst/>
          </a:prstGeom>
        </p:spPr>
        <p:style>
          <a:lnRef idx="3">
            <a:schemeClr val="lt1"/>
          </a:lnRef>
          <a:fillRef idx="1">
            <a:schemeClr val="dk1"/>
          </a:fillRef>
          <a:effectRef idx="1">
            <a:schemeClr val="dk1"/>
          </a:effectRef>
          <a:fontRef idx="minor">
            <a:schemeClr val="lt1"/>
          </a:fontRef>
        </p:style>
        <p:txBody>
          <a:bodyPr rtlCol="0" anchor="ctr"/>
          <a:lstStyle/>
          <a:p>
            <a:pPr algn="ctr"/>
            <a:r>
              <a:rPr lang="es-CO" dirty="0"/>
              <a:t>Desde el primer sacrificio en el Edén, hasta la 2VC, transcurren 6.000 años.  </a:t>
            </a:r>
          </a:p>
          <a:p>
            <a:pPr algn="ctr"/>
            <a:r>
              <a:rPr lang="es-CO" b="1" dirty="0">
                <a:solidFill>
                  <a:srgbClr val="FFFF00"/>
                </a:solidFill>
              </a:rPr>
              <a:t>Ver la transición de los días. Gen.1:5,8,13,19, 23,31. </a:t>
            </a:r>
          </a:p>
          <a:p>
            <a:pPr algn="ctr"/>
            <a:r>
              <a:rPr lang="es-CO" b="1" dirty="0">
                <a:solidFill>
                  <a:srgbClr val="FFFF00"/>
                </a:solidFill>
              </a:rPr>
              <a:t>Ver Mat.24:22 ,36. </a:t>
            </a:r>
          </a:p>
        </p:txBody>
      </p:sp>
      <p:sp>
        <p:nvSpPr>
          <p:cNvPr id="11" name="Rectángulo 10"/>
          <p:cNvSpPr/>
          <p:nvPr/>
        </p:nvSpPr>
        <p:spPr>
          <a:xfrm>
            <a:off x="10468895" y="3717364"/>
            <a:ext cx="884906" cy="1477328"/>
          </a:xfrm>
          <a:prstGeom prst="rect">
            <a:avLst/>
          </a:prstGeom>
        </p:spPr>
        <p:txBody>
          <a:bodyPr wrap="square">
            <a:spAutoFit/>
          </a:bodyPr>
          <a:lstStyle/>
          <a:p>
            <a:pPr algn="ctr"/>
            <a:r>
              <a:rPr lang="es-CO" b="1" dirty="0"/>
              <a:t>Ver Ap.20:4; 1Tes.4.16</a:t>
            </a:r>
          </a:p>
        </p:txBody>
      </p:sp>
      <p:sp>
        <p:nvSpPr>
          <p:cNvPr id="13" name="Flecha: a la derecha 12"/>
          <p:cNvSpPr/>
          <p:nvPr/>
        </p:nvSpPr>
        <p:spPr>
          <a:xfrm>
            <a:off x="3038167" y="5420953"/>
            <a:ext cx="5456903" cy="125222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O" dirty="0"/>
              <a:t>Desde que Adán fue expulsado del Edén, hasta la primer resurrección, transcurren 6.000 años.</a:t>
            </a:r>
          </a:p>
        </p:txBody>
      </p:sp>
      <p:sp>
        <p:nvSpPr>
          <p:cNvPr id="14" name="Rectángulo 13"/>
          <p:cNvSpPr/>
          <p:nvPr/>
        </p:nvSpPr>
        <p:spPr>
          <a:xfrm>
            <a:off x="10468895" y="5319945"/>
            <a:ext cx="867697" cy="1477328"/>
          </a:xfrm>
          <a:prstGeom prst="rect">
            <a:avLst/>
          </a:prstGeom>
        </p:spPr>
        <p:txBody>
          <a:bodyPr wrap="square">
            <a:spAutoFit/>
          </a:bodyPr>
          <a:lstStyle/>
          <a:p>
            <a:pPr algn="ctr"/>
            <a:r>
              <a:rPr lang="fr-FR" b="1" dirty="0"/>
              <a:t>Ver 2Tes.4:17; Ap.20:5. </a:t>
            </a:r>
            <a:endParaRPr lang="es-CO" b="1" dirty="0"/>
          </a:p>
        </p:txBody>
      </p:sp>
    </p:spTree>
    <p:extLst>
      <p:ext uri="{BB962C8B-B14F-4D97-AF65-F5344CB8AC3E}">
        <p14:creationId xmlns:p14="http://schemas.microsoft.com/office/powerpoint/2010/main" val="642292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80">
                                          <p:stCondLst>
                                            <p:cond delay="0"/>
                                          </p:stCondLst>
                                        </p:cTn>
                                        <p:tgtEl>
                                          <p:spTgt spid="8"/>
                                        </p:tgtEl>
                                      </p:cBhvr>
                                    </p:animEffect>
                                    <p:anim calcmode="lin" valueType="num">
                                      <p:cBhvr>
                                        <p:cTn id="2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7" dur="26">
                                          <p:stCondLst>
                                            <p:cond delay="650"/>
                                          </p:stCondLst>
                                        </p:cTn>
                                        <p:tgtEl>
                                          <p:spTgt spid="8"/>
                                        </p:tgtEl>
                                      </p:cBhvr>
                                      <p:to x="100000" y="60000"/>
                                    </p:animScale>
                                    <p:animScale>
                                      <p:cBhvr>
                                        <p:cTn id="28" dur="166" decel="50000">
                                          <p:stCondLst>
                                            <p:cond delay="676"/>
                                          </p:stCondLst>
                                        </p:cTn>
                                        <p:tgtEl>
                                          <p:spTgt spid="8"/>
                                        </p:tgtEl>
                                      </p:cBhvr>
                                      <p:to x="100000" y="100000"/>
                                    </p:animScale>
                                    <p:animScale>
                                      <p:cBhvr>
                                        <p:cTn id="29" dur="26">
                                          <p:stCondLst>
                                            <p:cond delay="1312"/>
                                          </p:stCondLst>
                                        </p:cTn>
                                        <p:tgtEl>
                                          <p:spTgt spid="8"/>
                                        </p:tgtEl>
                                      </p:cBhvr>
                                      <p:to x="100000" y="80000"/>
                                    </p:animScale>
                                    <p:animScale>
                                      <p:cBhvr>
                                        <p:cTn id="30" dur="166" decel="50000">
                                          <p:stCondLst>
                                            <p:cond delay="1338"/>
                                          </p:stCondLst>
                                        </p:cTn>
                                        <p:tgtEl>
                                          <p:spTgt spid="8"/>
                                        </p:tgtEl>
                                      </p:cBhvr>
                                      <p:to x="100000" y="100000"/>
                                    </p:animScale>
                                    <p:animScale>
                                      <p:cBhvr>
                                        <p:cTn id="31" dur="26">
                                          <p:stCondLst>
                                            <p:cond delay="1642"/>
                                          </p:stCondLst>
                                        </p:cTn>
                                        <p:tgtEl>
                                          <p:spTgt spid="8"/>
                                        </p:tgtEl>
                                      </p:cBhvr>
                                      <p:to x="100000" y="90000"/>
                                    </p:animScale>
                                    <p:animScale>
                                      <p:cBhvr>
                                        <p:cTn id="32" dur="166" decel="50000">
                                          <p:stCondLst>
                                            <p:cond delay="1668"/>
                                          </p:stCondLst>
                                        </p:cTn>
                                        <p:tgtEl>
                                          <p:spTgt spid="8"/>
                                        </p:tgtEl>
                                      </p:cBhvr>
                                      <p:to x="100000" y="100000"/>
                                    </p:animScale>
                                    <p:animScale>
                                      <p:cBhvr>
                                        <p:cTn id="33" dur="26">
                                          <p:stCondLst>
                                            <p:cond delay="1808"/>
                                          </p:stCondLst>
                                        </p:cTn>
                                        <p:tgtEl>
                                          <p:spTgt spid="8"/>
                                        </p:tgtEl>
                                      </p:cBhvr>
                                      <p:to x="100000" y="95000"/>
                                    </p:animScale>
                                    <p:animScale>
                                      <p:cBhvr>
                                        <p:cTn id="34" dur="166" decel="50000">
                                          <p:stCondLst>
                                            <p:cond delay="1834"/>
                                          </p:stCondLst>
                                        </p:cTn>
                                        <p:tgtEl>
                                          <p:spTgt spid="8"/>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80">
                                          <p:stCondLst>
                                            <p:cond delay="0"/>
                                          </p:stCondLst>
                                        </p:cTn>
                                        <p:tgtEl>
                                          <p:spTgt spid="9"/>
                                        </p:tgtEl>
                                      </p:cBhvr>
                                    </p:animEffect>
                                    <p:anim calcmode="lin" valueType="num">
                                      <p:cBhvr>
                                        <p:cTn id="3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3" dur="26">
                                          <p:stCondLst>
                                            <p:cond delay="650"/>
                                          </p:stCondLst>
                                        </p:cTn>
                                        <p:tgtEl>
                                          <p:spTgt spid="9"/>
                                        </p:tgtEl>
                                      </p:cBhvr>
                                      <p:to x="100000" y="60000"/>
                                    </p:animScale>
                                    <p:animScale>
                                      <p:cBhvr>
                                        <p:cTn id="44" dur="166" decel="50000">
                                          <p:stCondLst>
                                            <p:cond delay="676"/>
                                          </p:stCondLst>
                                        </p:cTn>
                                        <p:tgtEl>
                                          <p:spTgt spid="9"/>
                                        </p:tgtEl>
                                      </p:cBhvr>
                                      <p:to x="100000" y="100000"/>
                                    </p:animScale>
                                    <p:animScale>
                                      <p:cBhvr>
                                        <p:cTn id="45" dur="26">
                                          <p:stCondLst>
                                            <p:cond delay="1312"/>
                                          </p:stCondLst>
                                        </p:cTn>
                                        <p:tgtEl>
                                          <p:spTgt spid="9"/>
                                        </p:tgtEl>
                                      </p:cBhvr>
                                      <p:to x="100000" y="80000"/>
                                    </p:animScale>
                                    <p:animScale>
                                      <p:cBhvr>
                                        <p:cTn id="46" dur="166" decel="50000">
                                          <p:stCondLst>
                                            <p:cond delay="1338"/>
                                          </p:stCondLst>
                                        </p:cTn>
                                        <p:tgtEl>
                                          <p:spTgt spid="9"/>
                                        </p:tgtEl>
                                      </p:cBhvr>
                                      <p:to x="100000" y="100000"/>
                                    </p:animScale>
                                    <p:animScale>
                                      <p:cBhvr>
                                        <p:cTn id="47" dur="26">
                                          <p:stCondLst>
                                            <p:cond delay="1642"/>
                                          </p:stCondLst>
                                        </p:cTn>
                                        <p:tgtEl>
                                          <p:spTgt spid="9"/>
                                        </p:tgtEl>
                                      </p:cBhvr>
                                      <p:to x="100000" y="90000"/>
                                    </p:animScale>
                                    <p:animScale>
                                      <p:cBhvr>
                                        <p:cTn id="48" dur="166" decel="50000">
                                          <p:stCondLst>
                                            <p:cond delay="1668"/>
                                          </p:stCondLst>
                                        </p:cTn>
                                        <p:tgtEl>
                                          <p:spTgt spid="9"/>
                                        </p:tgtEl>
                                      </p:cBhvr>
                                      <p:to x="100000" y="100000"/>
                                    </p:animScale>
                                    <p:animScale>
                                      <p:cBhvr>
                                        <p:cTn id="49" dur="26">
                                          <p:stCondLst>
                                            <p:cond delay="1808"/>
                                          </p:stCondLst>
                                        </p:cTn>
                                        <p:tgtEl>
                                          <p:spTgt spid="9"/>
                                        </p:tgtEl>
                                      </p:cBhvr>
                                      <p:to x="100000" y="95000"/>
                                    </p:animScale>
                                    <p:animScale>
                                      <p:cBhvr>
                                        <p:cTn id="50" dur="166" decel="50000">
                                          <p:stCondLst>
                                            <p:cond delay="1834"/>
                                          </p:stCondLst>
                                        </p:cTn>
                                        <p:tgtEl>
                                          <p:spTgt spid="9"/>
                                        </p:tgtEl>
                                      </p:cBhvr>
                                      <p:to x="100000" y="100000"/>
                                    </p:animScale>
                                  </p:childTnLst>
                                </p:cTn>
                              </p:par>
                              <p:par>
                                <p:cTn id="51" presetID="26" presetClass="entr" presetSubtype="0"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80">
                                          <p:stCondLst>
                                            <p:cond delay="0"/>
                                          </p:stCondLst>
                                        </p:cTn>
                                        <p:tgtEl>
                                          <p:spTgt spid="5"/>
                                        </p:tgtEl>
                                      </p:cBhvr>
                                    </p:animEffect>
                                    <p:anim calcmode="lin" valueType="num">
                                      <p:cBhvr>
                                        <p:cTn id="5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9" dur="26">
                                          <p:stCondLst>
                                            <p:cond delay="650"/>
                                          </p:stCondLst>
                                        </p:cTn>
                                        <p:tgtEl>
                                          <p:spTgt spid="5"/>
                                        </p:tgtEl>
                                      </p:cBhvr>
                                      <p:to x="100000" y="60000"/>
                                    </p:animScale>
                                    <p:animScale>
                                      <p:cBhvr>
                                        <p:cTn id="60" dur="166" decel="50000">
                                          <p:stCondLst>
                                            <p:cond delay="676"/>
                                          </p:stCondLst>
                                        </p:cTn>
                                        <p:tgtEl>
                                          <p:spTgt spid="5"/>
                                        </p:tgtEl>
                                      </p:cBhvr>
                                      <p:to x="100000" y="100000"/>
                                    </p:animScale>
                                    <p:animScale>
                                      <p:cBhvr>
                                        <p:cTn id="61" dur="26">
                                          <p:stCondLst>
                                            <p:cond delay="1312"/>
                                          </p:stCondLst>
                                        </p:cTn>
                                        <p:tgtEl>
                                          <p:spTgt spid="5"/>
                                        </p:tgtEl>
                                      </p:cBhvr>
                                      <p:to x="100000" y="80000"/>
                                    </p:animScale>
                                    <p:animScale>
                                      <p:cBhvr>
                                        <p:cTn id="62" dur="166" decel="50000">
                                          <p:stCondLst>
                                            <p:cond delay="1338"/>
                                          </p:stCondLst>
                                        </p:cTn>
                                        <p:tgtEl>
                                          <p:spTgt spid="5"/>
                                        </p:tgtEl>
                                      </p:cBhvr>
                                      <p:to x="100000" y="100000"/>
                                    </p:animScale>
                                    <p:animScale>
                                      <p:cBhvr>
                                        <p:cTn id="63" dur="26">
                                          <p:stCondLst>
                                            <p:cond delay="1642"/>
                                          </p:stCondLst>
                                        </p:cTn>
                                        <p:tgtEl>
                                          <p:spTgt spid="5"/>
                                        </p:tgtEl>
                                      </p:cBhvr>
                                      <p:to x="100000" y="90000"/>
                                    </p:animScale>
                                    <p:animScale>
                                      <p:cBhvr>
                                        <p:cTn id="64" dur="166" decel="50000">
                                          <p:stCondLst>
                                            <p:cond delay="1668"/>
                                          </p:stCondLst>
                                        </p:cTn>
                                        <p:tgtEl>
                                          <p:spTgt spid="5"/>
                                        </p:tgtEl>
                                      </p:cBhvr>
                                      <p:to x="100000" y="100000"/>
                                    </p:animScale>
                                    <p:animScale>
                                      <p:cBhvr>
                                        <p:cTn id="65" dur="26">
                                          <p:stCondLst>
                                            <p:cond delay="1808"/>
                                          </p:stCondLst>
                                        </p:cTn>
                                        <p:tgtEl>
                                          <p:spTgt spid="5"/>
                                        </p:tgtEl>
                                      </p:cBhvr>
                                      <p:to x="100000" y="95000"/>
                                    </p:animScale>
                                    <p:animScale>
                                      <p:cBhvr>
                                        <p:cTn id="66" dur="166" decel="50000">
                                          <p:stCondLst>
                                            <p:cond delay="1834"/>
                                          </p:stCondLst>
                                        </p:cTn>
                                        <p:tgtEl>
                                          <p:spTgt spid="5"/>
                                        </p:tgtEl>
                                      </p:cBhvr>
                                      <p:to x="100000" y="100000"/>
                                    </p:animScale>
                                  </p:childTnLst>
                                </p:cTn>
                              </p:par>
                              <p:par>
                                <p:cTn id="67" presetID="26"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down)">
                                      <p:cBhvr>
                                        <p:cTn id="69" dur="580">
                                          <p:stCondLst>
                                            <p:cond delay="0"/>
                                          </p:stCondLst>
                                        </p:cTn>
                                        <p:tgtEl>
                                          <p:spTgt spid="11"/>
                                        </p:tgtEl>
                                      </p:cBhvr>
                                    </p:animEffect>
                                    <p:anim calcmode="lin" valueType="num">
                                      <p:cBhvr>
                                        <p:cTn id="7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75" dur="26">
                                          <p:stCondLst>
                                            <p:cond delay="650"/>
                                          </p:stCondLst>
                                        </p:cTn>
                                        <p:tgtEl>
                                          <p:spTgt spid="11"/>
                                        </p:tgtEl>
                                      </p:cBhvr>
                                      <p:to x="100000" y="60000"/>
                                    </p:animScale>
                                    <p:animScale>
                                      <p:cBhvr>
                                        <p:cTn id="76" dur="166" decel="50000">
                                          <p:stCondLst>
                                            <p:cond delay="676"/>
                                          </p:stCondLst>
                                        </p:cTn>
                                        <p:tgtEl>
                                          <p:spTgt spid="11"/>
                                        </p:tgtEl>
                                      </p:cBhvr>
                                      <p:to x="100000" y="100000"/>
                                    </p:animScale>
                                    <p:animScale>
                                      <p:cBhvr>
                                        <p:cTn id="77" dur="26">
                                          <p:stCondLst>
                                            <p:cond delay="1312"/>
                                          </p:stCondLst>
                                        </p:cTn>
                                        <p:tgtEl>
                                          <p:spTgt spid="11"/>
                                        </p:tgtEl>
                                      </p:cBhvr>
                                      <p:to x="100000" y="80000"/>
                                    </p:animScale>
                                    <p:animScale>
                                      <p:cBhvr>
                                        <p:cTn id="78" dur="166" decel="50000">
                                          <p:stCondLst>
                                            <p:cond delay="1338"/>
                                          </p:stCondLst>
                                        </p:cTn>
                                        <p:tgtEl>
                                          <p:spTgt spid="11"/>
                                        </p:tgtEl>
                                      </p:cBhvr>
                                      <p:to x="100000" y="100000"/>
                                    </p:animScale>
                                    <p:animScale>
                                      <p:cBhvr>
                                        <p:cTn id="79" dur="26">
                                          <p:stCondLst>
                                            <p:cond delay="1642"/>
                                          </p:stCondLst>
                                        </p:cTn>
                                        <p:tgtEl>
                                          <p:spTgt spid="11"/>
                                        </p:tgtEl>
                                      </p:cBhvr>
                                      <p:to x="100000" y="90000"/>
                                    </p:animScale>
                                    <p:animScale>
                                      <p:cBhvr>
                                        <p:cTn id="80" dur="166" decel="50000">
                                          <p:stCondLst>
                                            <p:cond delay="1668"/>
                                          </p:stCondLst>
                                        </p:cTn>
                                        <p:tgtEl>
                                          <p:spTgt spid="11"/>
                                        </p:tgtEl>
                                      </p:cBhvr>
                                      <p:to x="100000" y="100000"/>
                                    </p:animScale>
                                    <p:animScale>
                                      <p:cBhvr>
                                        <p:cTn id="81" dur="26">
                                          <p:stCondLst>
                                            <p:cond delay="1808"/>
                                          </p:stCondLst>
                                        </p:cTn>
                                        <p:tgtEl>
                                          <p:spTgt spid="11"/>
                                        </p:tgtEl>
                                      </p:cBhvr>
                                      <p:to x="100000" y="95000"/>
                                    </p:animScale>
                                    <p:animScale>
                                      <p:cBhvr>
                                        <p:cTn id="82" dur="166" decel="50000">
                                          <p:stCondLst>
                                            <p:cond delay="1834"/>
                                          </p:stCondLst>
                                        </p:cTn>
                                        <p:tgtEl>
                                          <p:spTgt spid="11"/>
                                        </p:tgtEl>
                                      </p:cBhvr>
                                      <p:to x="100000" y="100000"/>
                                    </p:animScale>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additive="base">
                                        <p:cTn id="87" dur="500" fill="hold"/>
                                        <p:tgtEl>
                                          <p:spTgt spid="6"/>
                                        </p:tgtEl>
                                        <p:attrNameLst>
                                          <p:attrName>ppt_x</p:attrName>
                                        </p:attrNameLst>
                                      </p:cBhvr>
                                      <p:tavLst>
                                        <p:tav tm="0">
                                          <p:val>
                                            <p:strVal val="#ppt_x"/>
                                          </p:val>
                                        </p:tav>
                                        <p:tav tm="100000">
                                          <p:val>
                                            <p:strVal val="#ppt_x"/>
                                          </p:val>
                                        </p:tav>
                                      </p:tavLst>
                                    </p:anim>
                                    <p:anim calcmode="lin" valueType="num">
                                      <p:cBhvr additive="base">
                                        <p:cTn id="88" dur="500" fill="hold"/>
                                        <p:tgtEl>
                                          <p:spTgt spid="6"/>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additive="base">
                                        <p:cTn id="91" dur="500" fill="hold"/>
                                        <p:tgtEl>
                                          <p:spTgt spid="12"/>
                                        </p:tgtEl>
                                        <p:attrNameLst>
                                          <p:attrName>ppt_x</p:attrName>
                                        </p:attrNameLst>
                                      </p:cBhvr>
                                      <p:tavLst>
                                        <p:tav tm="0">
                                          <p:val>
                                            <p:strVal val="#ppt_x"/>
                                          </p:val>
                                        </p:tav>
                                        <p:tav tm="100000">
                                          <p:val>
                                            <p:strVal val="#ppt_x"/>
                                          </p:val>
                                        </p:tav>
                                      </p:tavLst>
                                    </p:anim>
                                    <p:anim calcmode="lin" valueType="num">
                                      <p:cBhvr additive="base">
                                        <p:cTn id="92" dur="500" fill="hold"/>
                                        <p:tgtEl>
                                          <p:spTgt spid="1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500" fill="hold"/>
                                        <p:tgtEl>
                                          <p:spTgt spid="13"/>
                                        </p:tgtEl>
                                        <p:attrNameLst>
                                          <p:attrName>ppt_x</p:attrName>
                                        </p:attrNameLst>
                                      </p:cBhvr>
                                      <p:tavLst>
                                        <p:tav tm="0">
                                          <p:val>
                                            <p:strVal val="#ppt_x"/>
                                          </p:val>
                                        </p:tav>
                                        <p:tav tm="100000">
                                          <p:val>
                                            <p:strVal val="#ppt_x"/>
                                          </p:val>
                                        </p:tav>
                                      </p:tavLst>
                                    </p:anim>
                                    <p:anim calcmode="lin" valueType="num">
                                      <p:cBhvr additive="base">
                                        <p:cTn id="96" dur="500" fill="hold"/>
                                        <p:tgtEl>
                                          <p:spTgt spid="1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additive="base">
                                        <p:cTn id="99" dur="500" fill="hold"/>
                                        <p:tgtEl>
                                          <p:spTgt spid="14"/>
                                        </p:tgtEl>
                                        <p:attrNameLst>
                                          <p:attrName>ppt_x</p:attrName>
                                        </p:attrNameLst>
                                      </p:cBhvr>
                                      <p:tavLst>
                                        <p:tav tm="0">
                                          <p:val>
                                            <p:strVal val="#ppt_x"/>
                                          </p:val>
                                        </p:tav>
                                        <p:tav tm="100000">
                                          <p:val>
                                            <p:strVal val="#ppt_x"/>
                                          </p:val>
                                        </p:tav>
                                      </p:tavLst>
                                    </p:anim>
                                    <p:anim calcmode="lin" valueType="num">
                                      <p:cBhvr additive="base">
                                        <p:cTn id="10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p:bldP spid="13"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91729" y="162233"/>
            <a:ext cx="11842955" cy="5486400"/>
          </a:xfrm>
          <a:prstGeom prst="rect">
            <a:avLst/>
          </a:prstGeom>
          <a:scene3d>
            <a:camera prst="orthographicFront"/>
            <a:lightRig rig="threePt" dir="t"/>
          </a:scene3d>
          <a:sp3d>
            <a:bevelT w="165100" prst="coolSlant"/>
          </a:sp3d>
        </p:spPr>
      </p:pic>
      <p:sp>
        <p:nvSpPr>
          <p:cNvPr id="2" name="Rectángulo 1"/>
          <p:cNvSpPr/>
          <p:nvPr/>
        </p:nvSpPr>
        <p:spPr>
          <a:xfrm>
            <a:off x="1002890" y="5796116"/>
            <a:ext cx="10250129" cy="76691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CO" b="1" dirty="0"/>
              <a:t>DEL EDEN PERDIDO HASTA EL EDEN RESTAURADO 7 DÍAS= SIETE MIL AÑOS: 6 DIAS DE TRABAJO,  O  6000 AÑOS DE PECADO Y 1 DÍA DE REPOSO O  1000 AÑOS DE REPOSO EN EL CIELO.   </a:t>
            </a:r>
          </a:p>
        </p:txBody>
      </p:sp>
    </p:spTree>
    <p:extLst>
      <p:ext uri="{BB962C8B-B14F-4D97-AF65-F5344CB8AC3E}">
        <p14:creationId xmlns:p14="http://schemas.microsoft.com/office/powerpoint/2010/main" val="135607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212952"/>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O" dirty="0"/>
              <a:t>¿En que momento de los seis mil años vino Jesús, a morir en la cruz?</a:t>
            </a:r>
          </a:p>
        </p:txBody>
      </p:sp>
      <p:sp>
        <p:nvSpPr>
          <p:cNvPr id="3" name="Marcador de contenido 2"/>
          <p:cNvSpPr>
            <a:spLocks noGrp="1"/>
          </p:cNvSpPr>
          <p:nvPr>
            <p:ph idx="1"/>
          </p:nvPr>
        </p:nvSpPr>
        <p:spPr>
          <a:xfrm>
            <a:off x="838200" y="1696065"/>
            <a:ext cx="10515600" cy="502920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b="1" dirty="0">
                <a:solidFill>
                  <a:srgbClr val="FF0000"/>
                </a:solidFill>
              </a:rPr>
              <a:t>Gálatas 4:4.</a:t>
            </a:r>
          </a:p>
          <a:p>
            <a:pPr marL="0" indent="0" algn="ctr">
              <a:buNone/>
            </a:pPr>
            <a:r>
              <a:rPr lang="es-CO" dirty="0"/>
              <a:t> </a:t>
            </a:r>
            <a:r>
              <a:rPr lang="es-CO" b="1" i="1" dirty="0"/>
              <a:t>“Pero cuando vino el cumplimiento del tiempo, Dios envió a su Hijo, nacido de mujer y nacido bajo la Ley” </a:t>
            </a:r>
          </a:p>
          <a:p>
            <a:pPr marL="0" indent="0" algn="ctr">
              <a:buNone/>
            </a:pPr>
            <a:r>
              <a:rPr lang="es-CO" b="1" i="1" dirty="0"/>
              <a:t>El Hijo de Dios vino al mundo 4.000 años después del primer sacrifico en el Edén. El Gen, Fue escrito en el año 1.500 A.C. más 2.500 = 4.000.</a:t>
            </a:r>
          </a:p>
          <a:p>
            <a:pPr marL="0" indent="0" algn="ctr">
              <a:buNone/>
            </a:pPr>
            <a:endParaRPr lang="es-CO" b="1" i="1" dirty="0"/>
          </a:p>
          <a:p>
            <a:pPr marL="0" indent="0" algn="ctr">
              <a:buNone/>
            </a:pPr>
            <a:r>
              <a:rPr lang="es-CO" sz="3500" b="1" i="1" u="sng" dirty="0"/>
              <a:t>¿Donde están registrados en la Biblia los otros dos mil años?</a:t>
            </a:r>
          </a:p>
          <a:p>
            <a:pPr marL="0" indent="0" algn="ctr">
              <a:buNone/>
            </a:pPr>
            <a:endParaRPr lang="es-CO" b="1" i="1" dirty="0"/>
          </a:p>
          <a:p>
            <a:pPr marL="0" indent="0" algn="ctr">
              <a:buNone/>
            </a:pPr>
            <a:r>
              <a:rPr lang="es-CO" b="1" i="1" dirty="0">
                <a:solidFill>
                  <a:srgbClr val="FF0000"/>
                </a:solidFill>
              </a:rPr>
              <a:t>Luc.10:35.</a:t>
            </a:r>
          </a:p>
          <a:p>
            <a:pPr marL="0" indent="0" algn="ctr">
              <a:buNone/>
            </a:pPr>
            <a:r>
              <a:rPr lang="es-CO" b="1" i="1" dirty="0"/>
              <a:t> Otro día, al partir, sacó dos denarios, los dio al mesonero y le dijo: "Cuídamelo, y todo lo que gastes de más yo te lo pagaré cuando regrese</a:t>
            </a:r>
          </a:p>
          <a:p>
            <a:pPr marL="0" indent="0" algn="ctr">
              <a:buNone/>
            </a:pPr>
            <a:r>
              <a:rPr lang="es-CO" sz="3500" b="1" i="1" u="sng" dirty="0"/>
              <a:t>¿Qué representa un denario?</a:t>
            </a:r>
          </a:p>
          <a:p>
            <a:pPr marL="0" indent="0" algn="ctr">
              <a:buNone/>
            </a:pPr>
            <a:r>
              <a:rPr lang="es-CO" b="1" i="1" dirty="0">
                <a:solidFill>
                  <a:srgbClr val="FF0000"/>
                </a:solidFill>
              </a:rPr>
              <a:t>Mat.20:2.</a:t>
            </a:r>
          </a:p>
        </p:txBody>
      </p:sp>
    </p:spTree>
    <p:extLst>
      <p:ext uri="{BB962C8B-B14F-4D97-AF65-F5344CB8AC3E}">
        <p14:creationId xmlns:p14="http://schemas.microsoft.com/office/powerpoint/2010/main" val="1113852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circle(in)">
                                      <p:cBhvr>
                                        <p:cTn id="13" dur="2000"/>
                                        <p:tgtEl>
                                          <p:spTgt spid="3">
                                            <p:txEl>
                                              <p:pRg st="7" end="7"/>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circle(in)">
                                      <p:cBhvr>
                                        <p:cTn id="16" dur="2000"/>
                                        <p:tgtEl>
                                          <p:spTgt spid="3">
                                            <p:txEl>
                                              <p:pRg st="8" end="8"/>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circle(in)">
                                      <p:cBhvr>
                                        <p:cTn id="19"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8206"/>
            <a:ext cx="10515600" cy="6238568"/>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4400" dirty="0"/>
              <a:t>De esta forma queda comprobado que con solo la Biblia se puede demostrar que los siete mil años, son una realidad, un mensaje dado por Dios a su iglesia.</a:t>
            </a:r>
          </a:p>
          <a:p>
            <a:pPr marL="0" indent="0" algn="ctr">
              <a:buNone/>
            </a:pPr>
            <a:r>
              <a:rPr lang="es-CO" sz="4400" dirty="0"/>
              <a:t>El Espíritu de Profecía es como un auxiliar de la Biblia, un apoyo, un suplemento, que nos ayuda a entender la Biblia, y por ende no se debe descartar, ya que ambos son inspirados por Dios. </a:t>
            </a:r>
          </a:p>
          <a:p>
            <a:pPr marL="0" indent="0" algn="ctr">
              <a:buNone/>
            </a:pPr>
            <a:r>
              <a:rPr lang="es-CO" sz="4400" dirty="0">
                <a:solidFill>
                  <a:srgbClr val="FF0000"/>
                </a:solidFill>
              </a:rPr>
              <a:t>(Ver 2 Tim.3:16; CS p 13.1). </a:t>
            </a:r>
          </a:p>
        </p:txBody>
      </p:sp>
    </p:spTree>
    <p:extLst>
      <p:ext uri="{BB962C8B-B14F-4D97-AF65-F5344CB8AC3E}">
        <p14:creationId xmlns:p14="http://schemas.microsoft.com/office/powerpoint/2010/main" val="3344844114"/>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lstStyle/>
          <a:p>
            <a:pPr algn="ctr"/>
            <a:r>
              <a:rPr lang="es-CO" b="1" dirty="0"/>
              <a:t>Si la Biblia y el Espíritu de Profecía son inspirados por Dios</a:t>
            </a:r>
          </a:p>
        </p:txBody>
      </p:sp>
      <p:sp>
        <p:nvSpPr>
          <p:cNvPr id="3" name="Marcador de contenido 2"/>
          <p:cNvSpPr>
            <a:spLocks noGrp="1"/>
          </p:cNvSpPr>
          <p:nvPr>
            <p:ph idx="1"/>
          </p:nvPr>
        </p:nvSpPr>
        <p:spPr>
          <a:xfrm>
            <a:off x="838200" y="4866661"/>
            <a:ext cx="10515600" cy="1818952"/>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4400" b="1" dirty="0"/>
              <a:t>No se debe descartar ninguno de los dos: </a:t>
            </a:r>
          </a:p>
          <a:p>
            <a:pPr marL="0" indent="0" algn="ctr">
              <a:buNone/>
            </a:pPr>
            <a:r>
              <a:rPr lang="es-CO" sz="4400" b="1" i="1" dirty="0">
                <a:solidFill>
                  <a:srgbClr val="FF0000"/>
                </a:solidFill>
              </a:rPr>
              <a:t>Y la primera que debería saber este mensaje es la iglesia, y no impedir que lo sepa, como se pretende.</a:t>
            </a:r>
          </a:p>
          <a:p>
            <a:pPr marL="0" indent="0" algn="ctr">
              <a:buNone/>
            </a:pPr>
            <a:r>
              <a:rPr lang="es-CO" sz="4400" b="1" i="1" dirty="0">
                <a:solidFill>
                  <a:schemeClr val="tx1"/>
                </a:solidFill>
              </a:rPr>
              <a:t>Ver Núm.23:19; Sal.89:34; Ap. 22:18,19.  </a:t>
            </a:r>
          </a:p>
        </p:txBody>
      </p:sp>
      <p:pic>
        <p:nvPicPr>
          <p:cNvPr id="4" name="Imagen 3"/>
          <p:cNvPicPr>
            <a:picLocks noChangeAspect="1"/>
          </p:cNvPicPr>
          <p:nvPr/>
        </p:nvPicPr>
        <p:blipFill>
          <a:blip r:embed="rId2"/>
          <a:stretch>
            <a:fillRect/>
          </a:stretch>
        </p:blipFill>
        <p:spPr>
          <a:xfrm>
            <a:off x="838200" y="2359742"/>
            <a:ext cx="4780935" cy="2329938"/>
          </a:xfrm>
          <a:prstGeom prst="rect">
            <a:avLst/>
          </a:prstGeom>
        </p:spPr>
      </p:pic>
      <p:pic>
        <p:nvPicPr>
          <p:cNvPr id="5" name="Imagen 4"/>
          <p:cNvPicPr>
            <a:picLocks noChangeAspect="1"/>
          </p:cNvPicPr>
          <p:nvPr/>
        </p:nvPicPr>
        <p:blipFill>
          <a:blip r:embed="rId3"/>
          <a:stretch>
            <a:fillRect/>
          </a:stretch>
        </p:blipFill>
        <p:spPr>
          <a:xfrm>
            <a:off x="6194323" y="2359743"/>
            <a:ext cx="5159477" cy="2329938"/>
          </a:xfrm>
          <a:prstGeom prst="rect">
            <a:avLst/>
          </a:prstGeom>
        </p:spPr>
      </p:pic>
      <p:sp>
        <p:nvSpPr>
          <p:cNvPr id="6" name="Rectángulo 5"/>
          <p:cNvSpPr/>
          <p:nvPr/>
        </p:nvSpPr>
        <p:spPr>
          <a:xfrm>
            <a:off x="6194323" y="2536723"/>
            <a:ext cx="5204182" cy="461665"/>
          </a:xfrm>
          <a:prstGeom prst="rect">
            <a:avLst/>
          </a:prstGeom>
        </p:spPr>
        <p:txBody>
          <a:bodyPr wrap="none">
            <a:spAutoFit/>
          </a:bodyPr>
          <a:lstStyle/>
          <a:p>
            <a:r>
              <a:rPr lang="es-CO" sz="2400" b="1" dirty="0">
                <a:solidFill>
                  <a:schemeClr val="bg1"/>
                </a:solidFill>
              </a:rPr>
              <a:t>Espíritu de Profecía, es Palabra de Dios</a:t>
            </a:r>
          </a:p>
        </p:txBody>
      </p:sp>
    </p:spTree>
    <p:extLst>
      <p:ext uri="{BB962C8B-B14F-4D97-AF65-F5344CB8AC3E}">
        <p14:creationId xmlns:p14="http://schemas.microsoft.com/office/powerpoint/2010/main" val="1181655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98398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O" dirty="0"/>
              <a:t>He aquí un párrafo de advertencia del Espíritu de Profecía, inspirado por Dios</a:t>
            </a:r>
          </a:p>
        </p:txBody>
      </p:sp>
      <p:sp>
        <p:nvSpPr>
          <p:cNvPr id="3" name="Marcador de contenido 2"/>
          <p:cNvSpPr>
            <a:spLocks noGrp="1"/>
          </p:cNvSpPr>
          <p:nvPr>
            <p:ph idx="1"/>
          </p:nvPr>
        </p:nvSpPr>
        <p:spPr>
          <a:xfrm>
            <a:off x="838200" y="1588958"/>
            <a:ext cx="10515600" cy="5021704"/>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lgn="ctr">
              <a:buNone/>
            </a:pPr>
            <a:r>
              <a:rPr lang="es-CO" sz="4000" b="1" u="sng" dirty="0"/>
              <a:t>Conflicto de los siglos Pagina 572.1. Escrito en 1.858.</a:t>
            </a:r>
          </a:p>
          <a:p>
            <a:pPr marL="0" indent="0" algn="ctr">
              <a:buNone/>
            </a:pPr>
            <a:r>
              <a:rPr lang="es-CO" sz="4000" dirty="0"/>
              <a:t>“</a:t>
            </a:r>
            <a:r>
              <a:rPr lang="es-CO" sz="4000" b="1" dirty="0"/>
              <a:t>la gran controversia entre cristo y satanás, sostenida desde hace cerca de seis mil años, está por terminar</a:t>
            </a:r>
            <a:r>
              <a:rPr lang="es-CO" sz="4000" dirty="0"/>
              <a:t>;</a:t>
            </a:r>
          </a:p>
          <a:p>
            <a:pPr marL="0" indent="0" algn="ctr">
              <a:buNone/>
            </a:pPr>
            <a:r>
              <a:rPr lang="es-CO" sz="4000" dirty="0"/>
              <a:t>Y Satanás redobla sus esfuerzos para hacer fracasar la obra de Cristo en beneficio del hombre y para sujetar las almas en sus lazos.</a:t>
            </a:r>
          </a:p>
          <a:p>
            <a:pPr marL="0" indent="0" algn="ctr">
              <a:buNone/>
            </a:pPr>
            <a:r>
              <a:rPr lang="es-CO" sz="4000" b="1" dirty="0"/>
              <a:t>Su objeto consiste en tener sumido al pueblo en las tinieblas </a:t>
            </a:r>
            <a:r>
              <a:rPr lang="es-CO" sz="4000" dirty="0"/>
              <a:t>(es decir que el pueblo no sepa lo que está próximo a suceder, en este caso la iglesia) </a:t>
            </a:r>
            <a:r>
              <a:rPr lang="es-CO" sz="4000" b="1" dirty="0"/>
              <a:t>y en la impenitencia </a:t>
            </a:r>
            <a:r>
              <a:rPr lang="es-CO" sz="4000" b="1" u="sng" dirty="0"/>
              <a:t>HASTA</a:t>
            </a:r>
            <a:r>
              <a:rPr lang="es-CO" sz="4000" b="1" dirty="0"/>
              <a:t> que termine la obra mediadora del Salvador y que no haya más sacrificio por el pecado</a:t>
            </a:r>
            <a:r>
              <a:rPr lang="es-CO" sz="4000" dirty="0"/>
              <a:t>”</a:t>
            </a:r>
          </a:p>
          <a:p>
            <a:pPr marL="0" indent="0" algn="ctr">
              <a:buNone/>
            </a:pPr>
            <a:r>
              <a:rPr lang="es-CO" sz="4000" dirty="0"/>
              <a:t>Por tanto, al impedir que se predique este mensaje ala iglesia, lo que se está haciendo es precisamente, que se cumpla el propósito de Satanás, cundo el EP dice:  </a:t>
            </a:r>
            <a:r>
              <a:rPr lang="es-CO" sz="4000" b="1" dirty="0"/>
              <a:t>Su objeto consiste en tener sumido al pueblo en las </a:t>
            </a:r>
            <a:r>
              <a:rPr lang="es-CO" sz="4000" b="1" u="sng" dirty="0"/>
              <a:t>tinieblas y en la impenitencia</a:t>
            </a:r>
            <a:r>
              <a:rPr lang="es-CO" sz="4000" b="1" dirty="0"/>
              <a:t> hasta que termine la obra mediadora del Salvador y que no haya más sacrificio por el pecado</a:t>
            </a:r>
            <a:r>
              <a:rPr lang="es-CO" sz="4000" dirty="0"/>
              <a:t>”</a:t>
            </a:r>
          </a:p>
        </p:txBody>
      </p:sp>
    </p:spTree>
    <p:extLst>
      <p:ext uri="{BB962C8B-B14F-4D97-AF65-F5344CB8AC3E}">
        <p14:creationId xmlns:p14="http://schemas.microsoft.com/office/powerpoint/2010/main" val="144915548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3223</TotalTime>
  <Words>2258</Words>
  <Application>Microsoft Office PowerPoint</Application>
  <PresentationFormat>Panorámica</PresentationFormat>
  <Paragraphs>103</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Arial</vt:lpstr>
      <vt:lpstr>Bodoni MT</vt:lpstr>
      <vt:lpstr>Calibri</vt:lpstr>
      <vt:lpstr>Calibri Light</vt:lpstr>
      <vt:lpstr>Tema de Office</vt:lpstr>
      <vt:lpstr>SEIS MIL AÑOS DE PECADO, SOLO BIBLIA</vt:lpstr>
      <vt:lpstr>Presentación de PowerPoint</vt:lpstr>
      <vt:lpstr>Presentación de PowerPoint</vt:lpstr>
      <vt:lpstr>Presentación de PowerPoint</vt:lpstr>
      <vt:lpstr>Presentación de PowerPoint</vt:lpstr>
      <vt:lpstr>Presentación de PowerPoint</vt:lpstr>
      <vt:lpstr>Seis mil años de pecado, implícitos, en los seis días laborales, establecidos por Dios,  y el sábado santificarlo, que representa el milenio. </vt:lpstr>
      <vt:lpstr>Seis mil años de pecado, implícitos, en los seis años en que debían trabajar, y dejar descansar la tierra, el séptimo año, Que representa el milenio. </vt:lpstr>
      <vt:lpstr>Satanás, el usurpador, gobierna este mundo durante seis años = seis mil años.</vt:lpstr>
      <vt:lpstr>Presentación de PowerPoint</vt:lpstr>
      <vt:lpstr>Jesús se transfigura seis días después, delante de algunos discípulos </vt:lpstr>
      <vt:lpstr>La pregunta es: ¿Dónde aparece el séptimo milenio, sábado, En la Biblia?</vt:lpstr>
      <vt:lpstr>Presentación de PowerPoint</vt:lpstr>
      <vt:lpstr>TRES EVENTOS QUE SEÑALAN EL COMIENZO Y EL FINAL DE LOS 6.000 AÑOS DE PECADO:  SOLO BIBLIA. </vt:lpstr>
      <vt:lpstr>Presentación de PowerPoint</vt:lpstr>
      <vt:lpstr>¿En que momento de los seis mil años vino Jesús, a morir en la cruz?</vt:lpstr>
      <vt:lpstr>Presentación de PowerPoint</vt:lpstr>
      <vt:lpstr>Si la Biblia y el Espíritu de Profecía son inspirados por Dios</vt:lpstr>
      <vt:lpstr>He aquí un párrafo de advertencia del Espíritu de Profecía, inspirado por Dios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SEIA MIL AÑOS DE PECADO, SOLO BIBLIA</dc:title>
  <dc:creator>Usuario</dc:creator>
  <cp:lastModifiedBy>Usuario</cp:lastModifiedBy>
  <cp:revision>130</cp:revision>
  <dcterms:created xsi:type="dcterms:W3CDTF">2017-04-17T01:51:45Z</dcterms:created>
  <dcterms:modified xsi:type="dcterms:W3CDTF">2017-04-27T00:12:30Z</dcterms:modified>
</cp:coreProperties>
</file>